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8" r:id="rId2"/>
    <p:sldId id="467" r:id="rId3"/>
    <p:sldId id="468" r:id="rId4"/>
    <p:sldId id="471" r:id="rId5"/>
    <p:sldId id="469" r:id="rId6"/>
    <p:sldId id="473" r:id="rId7"/>
    <p:sldId id="474" r:id="rId8"/>
    <p:sldId id="475" r:id="rId9"/>
    <p:sldId id="477" r:id="rId10"/>
    <p:sldId id="478" r:id="rId11"/>
    <p:sldId id="479" r:id="rId12"/>
  </p:sldIdLst>
  <p:sldSz cx="12192000" cy="6858000"/>
  <p:notesSz cx="9939338" cy="6805613"/>
  <p:defaultTextStyle>
    <a:defPPr>
      <a:defRPr lang="ru-RU"/>
    </a:defPPr>
    <a:lvl1pPr marL="0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68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403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534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668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802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936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071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696B"/>
    <a:srgbClr val="FFFFFF"/>
    <a:srgbClr val="EAEAEA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35" autoAdjust="0"/>
    <p:restoredTop sz="98016" autoAdjust="0"/>
  </p:normalViewPr>
  <p:slideViewPr>
    <p:cSldViewPr snapToGrid="0">
      <p:cViewPr varScale="1">
        <p:scale>
          <a:sx n="63" d="100"/>
          <a:sy n="63" d="100"/>
        </p:scale>
        <p:origin x="78" y="10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7742" cy="341313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9278" y="2"/>
            <a:ext cx="4307742" cy="341313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r">
              <a:defRPr sz="1200"/>
            </a:lvl1pPr>
          </a:lstStyle>
          <a:p>
            <a:fld id="{CC991DAE-59F0-4EE8-B143-310E7B6E750C}" type="datetimeFigureOut">
              <a:rPr lang="ru-RU" smtClean="0"/>
              <a:t>19.05.2020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64300"/>
            <a:ext cx="4307742" cy="341313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9278" y="6464300"/>
            <a:ext cx="4307742" cy="341313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r">
              <a:defRPr sz="1200"/>
            </a:lvl1pPr>
          </a:lstStyle>
          <a:p>
            <a:fld id="{66ABE879-7013-4CF6-BFE0-243F47E63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164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4307046" cy="341463"/>
          </a:xfrm>
          <a:prstGeom prst="rect">
            <a:avLst/>
          </a:prstGeom>
        </p:spPr>
        <p:txBody>
          <a:bodyPr vert="horz" lIns="91396" tIns="45697" rIns="91396" bIns="4569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9992" y="3"/>
            <a:ext cx="4307046" cy="341463"/>
          </a:xfrm>
          <a:prstGeom prst="rect">
            <a:avLst/>
          </a:prstGeom>
        </p:spPr>
        <p:txBody>
          <a:bodyPr vert="horz" lIns="91396" tIns="45697" rIns="91396" bIns="45697" rtlCol="0"/>
          <a:lstStyle>
            <a:lvl1pPr algn="r">
              <a:defRPr sz="1200"/>
            </a:lvl1pPr>
          </a:lstStyle>
          <a:p>
            <a:fld id="{61EBA740-8F53-4D2F-850E-9DA3C22D37EA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0900"/>
            <a:ext cx="408463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6" tIns="45697" rIns="91396" bIns="4569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3935" y="3275202"/>
            <a:ext cx="7951470" cy="2679710"/>
          </a:xfrm>
          <a:prstGeom prst="rect">
            <a:avLst/>
          </a:prstGeom>
        </p:spPr>
        <p:txBody>
          <a:bodyPr vert="horz" lIns="91396" tIns="45697" rIns="91396" bIns="45697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6464154"/>
            <a:ext cx="4307046" cy="341462"/>
          </a:xfrm>
          <a:prstGeom prst="rect">
            <a:avLst/>
          </a:prstGeom>
        </p:spPr>
        <p:txBody>
          <a:bodyPr vert="horz" lIns="91396" tIns="45697" rIns="91396" bIns="4569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9992" y="6464154"/>
            <a:ext cx="4307046" cy="341462"/>
          </a:xfrm>
          <a:prstGeom prst="rect">
            <a:avLst/>
          </a:prstGeom>
        </p:spPr>
        <p:txBody>
          <a:bodyPr vert="horz" lIns="91396" tIns="45697" rIns="91396" bIns="45697" rtlCol="0" anchor="b"/>
          <a:lstStyle>
            <a:lvl1pPr algn="r">
              <a:defRPr sz="1200"/>
            </a:lvl1pPr>
          </a:lstStyle>
          <a:p>
            <a:fld id="{72AB91AC-F021-4BDD-B911-C95536680D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641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8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03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34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68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02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36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71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27350" y="850900"/>
            <a:ext cx="4084638" cy="22971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B91AC-F021-4BDD-B911-C95536680DF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5718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27350" y="850900"/>
            <a:ext cx="4084638" cy="22971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48054-F86E-4F8C-A75A-324791CBBE3E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5989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27350" y="850900"/>
            <a:ext cx="4084638" cy="22971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48054-F86E-4F8C-A75A-324791CBBE3E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746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463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27350" y="850900"/>
            <a:ext cx="4084638" cy="22971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48054-F86E-4F8C-A75A-324791CBBE3E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0242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27350" y="850900"/>
            <a:ext cx="4084638" cy="22971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48054-F86E-4F8C-A75A-324791CBBE3E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7852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27350" y="850900"/>
            <a:ext cx="4084638" cy="22971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48054-F86E-4F8C-A75A-324791CBBE3E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1511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026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3341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1164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27350" y="850900"/>
            <a:ext cx="4084638" cy="22971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48054-F86E-4F8C-A75A-324791CBBE3E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166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34" indent="0" algn="ctr">
              <a:buNone/>
              <a:defRPr sz="2000"/>
            </a:lvl2pPr>
            <a:lvl3pPr marL="914268" indent="0" algn="ctr">
              <a:buNone/>
              <a:defRPr sz="1900"/>
            </a:lvl3pPr>
            <a:lvl4pPr marL="1371403" indent="0" algn="ctr">
              <a:buNone/>
              <a:defRPr sz="1600"/>
            </a:lvl4pPr>
            <a:lvl5pPr marL="1828534" indent="0" algn="ctr">
              <a:buNone/>
              <a:defRPr sz="1600"/>
            </a:lvl5pPr>
            <a:lvl6pPr marL="2285668" indent="0" algn="ctr">
              <a:buNone/>
              <a:defRPr sz="1600"/>
            </a:lvl6pPr>
            <a:lvl7pPr marL="2742802" indent="0" algn="ctr">
              <a:buNone/>
              <a:defRPr sz="1600"/>
            </a:lvl7pPr>
            <a:lvl8pPr marL="3199936" indent="0" algn="ctr">
              <a:buNone/>
              <a:defRPr sz="1600"/>
            </a:lvl8pPr>
            <a:lvl9pPr marL="3657071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326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643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3" y="365129"/>
            <a:ext cx="2628900" cy="581183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9"/>
            <a:ext cx="7734300" cy="581183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2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289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3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2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4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5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6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8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9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0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49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868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4" indent="0">
              <a:buNone/>
              <a:defRPr sz="2000" b="1"/>
            </a:lvl2pPr>
            <a:lvl3pPr marL="914268" indent="0">
              <a:buNone/>
              <a:defRPr sz="1900" b="1"/>
            </a:lvl3pPr>
            <a:lvl4pPr marL="1371403" indent="0">
              <a:buNone/>
              <a:defRPr sz="1600" b="1"/>
            </a:lvl4pPr>
            <a:lvl5pPr marL="1828534" indent="0">
              <a:buNone/>
              <a:defRPr sz="1600" b="1"/>
            </a:lvl5pPr>
            <a:lvl6pPr marL="2285668" indent="0">
              <a:buNone/>
              <a:defRPr sz="1600" b="1"/>
            </a:lvl6pPr>
            <a:lvl7pPr marL="2742802" indent="0">
              <a:buNone/>
              <a:defRPr sz="1600" b="1"/>
            </a:lvl7pPr>
            <a:lvl8pPr marL="3199936" indent="0">
              <a:buNone/>
              <a:defRPr sz="1600" b="1"/>
            </a:lvl8pPr>
            <a:lvl9pPr marL="3657071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7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4" indent="0">
              <a:buNone/>
              <a:defRPr sz="2000" b="1"/>
            </a:lvl2pPr>
            <a:lvl3pPr marL="914268" indent="0">
              <a:buNone/>
              <a:defRPr sz="1900" b="1"/>
            </a:lvl3pPr>
            <a:lvl4pPr marL="1371403" indent="0">
              <a:buNone/>
              <a:defRPr sz="1600" b="1"/>
            </a:lvl4pPr>
            <a:lvl5pPr marL="1828534" indent="0">
              <a:buNone/>
              <a:defRPr sz="1600" b="1"/>
            </a:lvl5pPr>
            <a:lvl6pPr marL="2285668" indent="0">
              <a:buNone/>
              <a:defRPr sz="1600" b="1"/>
            </a:lvl6pPr>
            <a:lvl7pPr marL="2742802" indent="0">
              <a:buNone/>
              <a:defRPr sz="1600" b="1"/>
            </a:lvl7pPr>
            <a:lvl8pPr marL="3199936" indent="0">
              <a:buNone/>
              <a:defRPr sz="1600" b="1"/>
            </a:lvl8pPr>
            <a:lvl9pPr marL="3657071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7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329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99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038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4" indent="0">
              <a:buNone/>
              <a:defRPr sz="1500"/>
            </a:lvl2pPr>
            <a:lvl3pPr marL="914268" indent="0">
              <a:buNone/>
              <a:defRPr sz="1200"/>
            </a:lvl3pPr>
            <a:lvl4pPr marL="1371403" indent="0">
              <a:buNone/>
              <a:defRPr sz="1100"/>
            </a:lvl4pPr>
            <a:lvl5pPr marL="1828534" indent="0">
              <a:buNone/>
              <a:defRPr sz="1100"/>
            </a:lvl5pPr>
            <a:lvl6pPr marL="2285668" indent="0">
              <a:buNone/>
              <a:defRPr sz="1100"/>
            </a:lvl6pPr>
            <a:lvl7pPr marL="2742802" indent="0">
              <a:buNone/>
              <a:defRPr sz="1100"/>
            </a:lvl7pPr>
            <a:lvl8pPr marL="3199936" indent="0">
              <a:buNone/>
              <a:defRPr sz="1100"/>
            </a:lvl8pPr>
            <a:lvl9pPr marL="3657071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493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34" indent="0">
              <a:buNone/>
              <a:defRPr sz="2800"/>
            </a:lvl2pPr>
            <a:lvl3pPr marL="914268" indent="0">
              <a:buNone/>
              <a:defRPr sz="2400"/>
            </a:lvl3pPr>
            <a:lvl4pPr marL="1371403" indent="0">
              <a:buNone/>
              <a:defRPr sz="2000"/>
            </a:lvl4pPr>
            <a:lvl5pPr marL="1828534" indent="0">
              <a:buNone/>
              <a:defRPr sz="2000"/>
            </a:lvl5pPr>
            <a:lvl6pPr marL="2285668" indent="0">
              <a:buNone/>
              <a:defRPr sz="2000"/>
            </a:lvl6pPr>
            <a:lvl7pPr marL="2742802" indent="0">
              <a:buNone/>
              <a:defRPr sz="2000"/>
            </a:lvl7pPr>
            <a:lvl8pPr marL="3199936" indent="0">
              <a:buNone/>
              <a:defRPr sz="2000"/>
            </a:lvl8pPr>
            <a:lvl9pPr marL="3657071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4" indent="0">
              <a:buNone/>
              <a:defRPr sz="1500"/>
            </a:lvl2pPr>
            <a:lvl3pPr marL="914268" indent="0">
              <a:buNone/>
              <a:defRPr sz="1200"/>
            </a:lvl3pPr>
            <a:lvl4pPr marL="1371403" indent="0">
              <a:buNone/>
              <a:defRPr sz="1100"/>
            </a:lvl4pPr>
            <a:lvl5pPr marL="1828534" indent="0">
              <a:buNone/>
              <a:defRPr sz="1100"/>
            </a:lvl5pPr>
            <a:lvl6pPr marL="2285668" indent="0">
              <a:buNone/>
              <a:defRPr sz="1100"/>
            </a:lvl6pPr>
            <a:lvl7pPr marL="2742802" indent="0">
              <a:buNone/>
              <a:defRPr sz="1100"/>
            </a:lvl7pPr>
            <a:lvl8pPr marL="3199936" indent="0">
              <a:buNone/>
              <a:defRPr sz="1100"/>
            </a:lvl8pPr>
            <a:lvl9pPr marL="3657071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046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28" tIns="45712" rIns="91428" bIns="45712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28" tIns="45712" rIns="91428" bIns="4571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BA394-6E9B-4A08-A82A-2BF9BE6C8D89}" type="datetimeFigureOut">
              <a:rPr lang="ru-RU" smtClean="0"/>
              <a:pPr/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54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26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68" indent="-228568" algn="l" defTabSz="91426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0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33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68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02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36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0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04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38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4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4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8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2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36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1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zakupki.gov.ru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b.nalog.ru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AEAEA">
              <a:alpha val="5882"/>
            </a:srgb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blipFill>
                <a:blip r:embed="rId3"/>
                <a:tile tx="0" ty="0" sx="100000" sy="100000" flip="none" algn="tl"/>
              </a:blip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809709"/>
            <a:ext cx="12192000" cy="1709531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5553" y="44105"/>
            <a:ext cx="4180176" cy="4631635"/>
          </a:xfrm>
          <a:prstGeom prst="rect">
            <a:avLst/>
          </a:prstGeom>
        </p:spPr>
      </p:pic>
      <p:grpSp>
        <p:nvGrpSpPr>
          <p:cNvPr id="12" name="Группа 11"/>
          <p:cNvGrpSpPr/>
          <p:nvPr/>
        </p:nvGrpSpPr>
        <p:grpSpPr>
          <a:xfrm>
            <a:off x="335789" y="3"/>
            <a:ext cx="3752851" cy="1628775"/>
            <a:chOff x="335790" y="0"/>
            <a:chExt cx="3752850" cy="1628775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5790" y="0"/>
              <a:ext cx="3752850" cy="1619250"/>
            </a:xfrm>
            <a:prstGeom prst="rect">
              <a:avLst/>
            </a:prstGeom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7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500188" y="0"/>
              <a:ext cx="2505075" cy="1628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" name="Прямоугольник 14"/>
          <p:cNvSpPr/>
          <p:nvPr/>
        </p:nvSpPr>
        <p:spPr>
          <a:xfrm>
            <a:off x="7374837" y="2"/>
            <a:ext cx="4502427" cy="4691271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35789" y="2026668"/>
            <a:ext cx="670111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Организация работы </a:t>
            </a:r>
          </a:p>
          <a:p>
            <a:pPr algn="ctr"/>
            <a:r>
              <a:rPr lang="ru-RU" sz="28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по выявлению личной заинтересованности при осуществлении закупок</a:t>
            </a:r>
            <a:endParaRPr lang="ru-RU" sz="2400" dirty="0"/>
          </a:p>
        </p:txBody>
      </p:sp>
      <p:sp>
        <p:nvSpPr>
          <p:cNvPr id="16" name="TextBox 9"/>
          <p:cNvSpPr txBox="1"/>
          <p:nvPr/>
        </p:nvSpPr>
        <p:spPr>
          <a:xfrm>
            <a:off x="6647041" y="5010383"/>
            <a:ext cx="537285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9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государственной политики в сфере государственной и муниципальной службы, противодействия коррупции Минтруда России</a:t>
            </a:r>
          </a:p>
        </p:txBody>
      </p:sp>
    </p:spTree>
    <p:extLst>
      <p:ext uri="{BB962C8B-B14F-4D97-AF65-F5344CB8AC3E}">
        <p14:creationId xmlns:p14="http://schemas.microsoft.com/office/powerpoint/2010/main" val="255373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45400" y="784077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Аналитические мероприятия в отношении участника закупки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3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878872" y="3"/>
            <a:ext cx="906733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7" name="Нашивка 16"/>
          <p:cNvSpPr/>
          <p:nvPr/>
        </p:nvSpPr>
        <p:spPr>
          <a:xfrm rot="5400000">
            <a:off x="5986318" y="323815"/>
            <a:ext cx="200313" cy="8185177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793004" y="4759417"/>
            <a:ext cx="6586940" cy="633375"/>
          </a:xfrm>
          <a:prstGeom prst="rect">
            <a:avLst/>
          </a:prstGeom>
          <a:noFill/>
          <a:ln w="28575">
            <a:solidFill>
              <a:schemeClr val="accent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  <a:cs typeface="Times New Roman" panose="02020603050405020304" pitchFamily="18" charset="0"/>
              </a:rPr>
              <a:t>Формирование профиля участника закупки</a:t>
            </a:r>
            <a:endParaRPr lang="ru-RU" sz="1800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714540" y="1576420"/>
            <a:ext cx="10154920" cy="69052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 smtClean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Информация на сайте </a:t>
            </a:r>
            <a:r>
              <a:rPr lang="en-US" sz="1800" dirty="0" smtClean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http://zakupki.gov.ru/</a:t>
            </a:r>
            <a:r>
              <a:rPr lang="en-US" sz="1800" dirty="0" smtClean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ru-RU" sz="1800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737777" y="1778223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714540" y="2449064"/>
            <a:ext cx="10154920" cy="69052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 smtClean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Поступающая в орган (организацию) информация (запросы, конверты и проч.)</a:t>
            </a:r>
            <a:endParaRPr lang="ru-RU" sz="1800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2" name="Стрелка вправо 21"/>
          <p:cNvSpPr/>
          <p:nvPr/>
        </p:nvSpPr>
        <p:spPr>
          <a:xfrm>
            <a:off x="737777" y="2650867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714540" y="3321708"/>
            <a:ext cx="10154920" cy="69052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 smtClean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Открытые источники информации (например, </a:t>
            </a:r>
            <a:r>
              <a:rPr lang="en-US" sz="1800" dirty="0" smtClean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https://pb.nalog.ru/</a:t>
            </a:r>
            <a:r>
              <a:rPr lang="en-US" sz="1800" dirty="0" smtClean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endParaRPr lang="ru-RU" sz="1800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4" name="Стрелка вправо 23"/>
          <p:cNvSpPr/>
          <p:nvPr/>
        </p:nvSpPr>
        <p:spPr>
          <a:xfrm>
            <a:off x="737777" y="3523511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55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45400" y="79360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Аналитические мероприятия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3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878872" y="3"/>
            <a:ext cx="906733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40625" y="2122573"/>
            <a:ext cx="5220400" cy="633375"/>
          </a:xfrm>
          <a:prstGeom prst="rect">
            <a:avLst/>
          </a:prstGeom>
          <a:noFill/>
          <a:ln w="28575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  <a:cs typeface="Times New Roman" panose="02020603050405020304" pitchFamily="18" charset="0"/>
              </a:rPr>
              <a:t>Профиль служащего (работника) </a:t>
            </a:r>
            <a:endParaRPr lang="ru-RU" sz="1800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565205" y="2122574"/>
            <a:ext cx="5220400" cy="633375"/>
          </a:xfrm>
          <a:prstGeom prst="rect">
            <a:avLst/>
          </a:prstGeom>
          <a:noFill/>
          <a:ln w="28575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  <a:cs typeface="Times New Roman" panose="02020603050405020304" pitchFamily="18" charset="0"/>
              </a:rPr>
              <a:t>Профиль организации</a:t>
            </a:r>
            <a:endParaRPr lang="ru-RU" sz="1800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Выгнутая вверх стрелка 2"/>
          <p:cNvSpPr/>
          <p:nvPr/>
        </p:nvSpPr>
        <p:spPr>
          <a:xfrm>
            <a:off x="5232607" y="1464598"/>
            <a:ext cx="1714500" cy="551297"/>
          </a:xfrm>
          <a:prstGeom prst="curved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Выгнутая вверх стрелка 25"/>
          <p:cNvSpPr/>
          <p:nvPr/>
        </p:nvSpPr>
        <p:spPr>
          <a:xfrm rot="10800000">
            <a:off x="5232607" y="2870366"/>
            <a:ext cx="1714500" cy="551297"/>
          </a:xfrm>
          <a:prstGeom prst="curved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Нашивка 26"/>
          <p:cNvSpPr/>
          <p:nvPr/>
        </p:nvSpPr>
        <p:spPr>
          <a:xfrm rot="5400000">
            <a:off x="6024418" y="-359637"/>
            <a:ext cx="200313" cy="8185177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831104" y="4075965"/>
            <a:ext cx="6586940" cy="633375"/>
          </a:xfrm>
          <a:prstGeom prst="rect">
            <a:avLst/>
          </a:prstGeom>
          <a:noFill/>
          <a:ln w="28575">
            <a:solidFill>
              <a:schemeClr val="accent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  <a:cs typeface="Times New Roman" panose="02020603050405020304" pitchFamily="18" charset="0"/>
              </a:rPr>
              <a:t>Проведение антикоррупционной проверки                                           (при необходимости)</a:t>
            </a:r>
            <a:endParaRPr lang="ru-RU" sz="1800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038265" y="5187990"/>
            <a:ext cx="10116819" cy="7984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  <a:ea typeface="Calibri" panose="020F0502020204030204" pitchFamily="34" charset="0"/>
              </a:rPr>
              <a:t>Можно обратить внимание на субподрядчиков, например, с </a:t>
            </a:r>
            <a:r>
              <a:rPr lang="ru-RU" sz="1800" b="1" dirty="0" err="1" smtClean="0">
                <a:solidFill>
                  <a:schemeClr val="accent5"/>
                </a:solidFill>
                <a:ea typeface="Calibri" panose="020F0502020204030204" pitchFamily="34" charset="0"/>
              </a:rPr>
              <a:t>т.з</a:t>
            </a:r>
            <a:r>
              <a:rPr lang="ru-RU" sz="1800" b="1" dirty="0" smtClean="0">
                <a:solidFill>
                  <a:schemeClr val="accent5"/>
                </a:solidFill>
                <a:ea typeface="Calibri" panose="020F0502020204030204" pitchFamily="34" charset="0"/>
              </a:rPr>
              <a:t>. «навязывания услуг»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358498" y="5013364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641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3" y="0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551543" y="801813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  <a:cs typeface="Arial" panose="020B0604020202020204" pitchFamily="34" charset="0"/>
              </a:rPr>
              <a:t>Понятия «конфликт интересов» в законодательстве</a:t>
            </a:r>
            <a:endParaRPr lang="ru-RU" sz="2400" b="1" i="1" dirty="0">
              <a:solidFill>
                <a:schemeClr val="accent6"/>
              </a:solidFill>
              <a:cs typeface="Arial" panose="020B060402020202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630680" y="2954837"/>
            <a:ext cx="10116819" cy="7984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Для целей антикоррупционного законодательства </a:t>
            </a:r>
            <a:r>
              <a:rPr lang="ru-RU" sz="1800" b="1" dirty="0" smtClean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используется понятие </a:t>
            </a:r>
            <a:r>
              <a:rPr lang="ru-RU" sz="1800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«конфликт интересов</a:t>
            </a:r>
            <a:r>
              <a:rPr lang="ru-RU" sz="1800" b="1" dirty="0" smtClean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», установленное </a:t>
            </a:r>
            <a:r>
              <a:rPr lang="ru-RU" sz="1800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 Федеральном законе № 273-ФЗ</a:t>
            </a:r>
            <a:endParaRPr lang="ru-RU" sz="1800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630681" y="1923872"/>
            <a:ext cx="10154919" cy="7984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>
                <a:solidFill>
                  <a:schemeClr val="accent5"/>
                </a:solidFill>
              </a:rPr>
              <a:t>Необходимо разделять понятия «конфликт интересов» в Федеральном законе № 273-ФЗ </a:t>
            </a:r>
            <a:r>
              <a:rPr lang="ru-RU" sz="1800" b="1" dirty="0" smtClean="0">
                <a:solidFill>
                  <a:schemeClr val="accent5"/>
                </a:solidFill>
              </a:rPr>
              <a:t>                            и </a:t>
            </a:r>
            <a:r>
              <a:rPr lang="ru-RU" sz="1800" b="1" dirty="0">
                <a:solidFill>
                  <a:schemeClr val="accent5"/>
                </a:solidFill>
              </a:rPr>
              <a:t>Федеральном законе № 44-ФЗ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1630681" y="3901381"/>
            <a:ext cx="10116818" cy="7984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5"/>
                </a:solidFill>
              </a:rPr>
              <a:t>Работу по выявлению личной заинтересованности при осуществлении закупочной деятельности проводят антикоррупционные подразделения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1630681" y="4873404"/>
            <a:ext cx="10116818" cy="7984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5"/>
                </a:solidFill>
              </a:rPr>
              <a:t>Требуется устанавливать факт распространения статей 10 и 11 Федерального закона № 273-ФЗ                 на конкретных работников организации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255588" y="2832139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217487" y="3826699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217488" y="477794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99358" y="1853892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  <a:endParaRPr lang="ru-RU" sz="5400" dirty="0">
              <a:solidFill>
                <a:schemeClr val="accent4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99358" y="2998903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  <a:endParaRPr lang="ru-RU" sz="5400" dirty="0">
              <a:solidFill>
                <a:schemeClr val="accent4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99358" y="3951262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  <a:endParaRPr lang="ru-RU" sz="5400" dirty="0">
              <a:solidFill>
                <a:schemeClr val="accent4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99358" y="488947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  <a:endParaRPr lang="ru-RU" sz="5400" dirty="0">
              <a:solidFill>
                <a:schemeClr val="accent4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8768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45400" y="784077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Базовые принципы построения антикоррупционной работы в закупках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3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878872" y="3"/>
            <a:ext cx="906733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4" name="Шестиугольник 33"/>
          <p:cNvSpPr/>
          <p:nvPr/>
        </p:nvSpPr>
        <p:spPr>
          <a:xfrm>
            <a:off x="728280" y="1549873"/>
            <a:ext cx="3719000" cy="756841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Принцип законности</a:t>
            </a:r>
            <a:endParaRPr lang="ru-RU" sz="1600" b="1" dirty="0">
              <a:solidFill>
                <a:schemeClr val="accent5"/>
              </a:solidFill>
            </a:endParaRPr>
          </a:p>
        </p:txBody>
      </p:sp>
      <p:sp>
        <p:nvSpPr>
          <p:cNvPr id="41" name="Шестиугольник 40"/>
          <p:cNvSpPr/>
          <p:nvPr/>
        </p:nvSpPr>
        <p:spPr>
          <a:xfrm>
            <a:off x="4250412" y="2152636"/>
            <a:ext cx="3719000" cy="756841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Принцип результативности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43" name="Шестиугольник 42"/>
          <p:cNvSpPr/>
          <p:nvPr/>
        </p:nvSpPr>
        <p:spPr>
          <a:xfrm>
            <a:off x="7772543" y="1549873"/>
            <a:ext cx="3719000" cy="756841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Принцип учета ресурсов</a:t>
            </a:r>
            <a:endParaRPr lang="ru-RU" sz="1600" b="1" dirty="0">
              <a:solidFill>
                <a:schemeClr val="accent5"/>
              </a:solidFill>
            </a:endParaRPr>
          </a:p>
        </p:txBody>
      </p:sp>
      <p:sp>
        <p:nvSpPr>
          <p:cNvPr id="17" name="Нашивка 16"/>
          <p:cNvSpPr/>
          <p:nvPr/>
        </p:nvSpPr>
        <p:spPr>
          <a:xfrm rot="5400000">
            <a:off x="6009756" y="-648437"/>
            <a:ext cx="200313" cy="7917048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73912" y="3649177"/>
            <a:ext cx="10872000" cy="64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Работа, направленная на выявление личной заинтересованности, должна осуществляться с учетом фактических возможностей органа (организации)</a:t>
            </a:r>
          </a:p>
        </p:txBody>
      </p:sp>
      <p:sp>
        <p:nvSpPr>
          <p:cNvPr id="19" name="Freeform 30"/>
          <p:cNvSpPr>
            <a:spLocks/>
          </p:cNvSpPr>
          <p:nvPr/>
        </p:nvSpPr>
        <p:spPr bwMode="auto">
          <a:xfrm rot="4888028">
            <a:off x="6840505" y="4439135"/>
            <a:ext cx="305770" cy="238125"/>
          </a:xfrm>
          <a:custGeom>
            <a:avLst/>
            <a:gdLst>
              <a:gd name="T0" fmla="*/ 2147483646 w 206"/>
              <a:gd name="T1" fmla="*/ 2147483646 h 292"/>
              <a:gd name="T2" fmla="*/ 2147483646 w 206"/>
              <a:gd name="T3" fmla="*/ 2147483646 h 292"/>
              <a:gd name="T4" fmla="*/ 2147483646 w 206"/>
              <a:gd name="T5" fmla="*/ 2147483646 h 292"/>
              <a:gd name="T6" fmla="*/ 2147483646 w 206"/>
              <a:gd name="T7" fmla="*/ 2147483646 h 292"/>
              <a:gd name="T8" fmla="*/ 2147483646 w 206"/>
              <a:gd name="T9" fmla="*/ 2147483646 h 292"/>
              <a:gd name="T10" fmla="*/ 2147483646 w 206"/>
              <a:gd name="T11" fmla="*/ 2147483646 h 292"/>
              <a:gd name="T12" fmla="*/ 2147483646 w 206"/>
              <a:gd name="T13" fmla="*/ 2147483646 h 292"/>
              <a:gd name="T14" fmla="*/ 2147483646 w 206"/>
              <a:gd name="T15" fmla="*/ 2147483646 h 292"/>
              <a:gd name="T16" fmla="*/ 2147483646 w 206"/>
              <a:gd name="T17" fmla="*/ 2147483646 h 292"/>
              <a:gd name="T18" fmla="*/ 2147483646 w 206"/>
              <a:gd name="T19" fmla="*/ 2147483646 h 292"/>
              <a:gd name="T20" fmla="*/ 2147483646 w 206"/>
              <a:gd name="T21" fmla="*/ 2147483646 h 292"/>
              <a:gd name="T22" fmla="*/ 2147483646 w 206"/>
              <a:gd name="T23" fmla="*/ 2147483646 h 292"/>
              <a:gd name="T24" fmla="*/ 2147483646 w 206"/>
              <a:gd name="T25" fmla="*/ 2147483646 h 292"/>
              <a:gd name="T26" fmla="*/ 0 w 206"/>
              <a:gd name="T27" fmla="*/ 2147483646 h 292"/>
              <a:gd name="T28" fmla="*/ 2147483646 w 206"/>
              <a:gd name="T29" fmla="*/ 2147483646 h 292"/>
              <a:gd name="T30" fmla="*/ 2147483646 w 206"/>
              <a:gd name="T31" fmla="*/ 2147483646 h 292"/>
              <a:gd name="T32" fmla="*/ 2147483646 w 206"/>
              <a:gd name="T33" fmla="*/ 2147483646 h 292"/>
              <a:gd name="T34" fmla="*/ 2147483646 w 206"/>
              <a:gd name="T35" fmla="*/ 2147483646 h 292"/>
              <a:gd name="T36" fmla="*/ 2147483646 w 206"/>
              <a:gd name="T37" fmla="*/ 2147483646 h 292"/>
              <a:gd name="T38" fmla="*/ 2147483646 w 206"/>
              <a:gd name="T39" fmla="*/ 2147483646 h 292"/>
              <a:gd name="T40" fmla="*/ 2147483646 w 206"/>
              <a:gd name="T41" fmla="*/ 2147483646 h 292"/>
              <a:gd name="T42" fmla="*/ 2147483646 w 206"/>
              <a:gd name="T43" fmla="*/ 2147483646 h 292"/>
              <a:gd name="T44" fmla="*/ 2147483646 w 206"/>
              <a:gd name="T45" fmla="*/ 2147483646 h 292"/>
              <a:gd name="T46" fmla="*/ 2147483646 w 206"/>
              <a:gd name="T47" fmla="*/ 2147483646 h 29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206"/>
              <a:gd name="T73" fmla="*/ 0 h 292"/>
              <a:gd name="T74" fmla="*/ 206 w 206"/>
              <a:gd name="T75" fmla="*/ 292 h 29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206" h="292">
                <a:moveTo>
                  <a:pt x="182" y="8"/>
                </a:moveTo>
                <a:cubicBezTo>
                  <a:pt x="192" y="6"/>
                  <a:pt x="200" y="0"/>
                  <a:pt x="206" y="11"/>
                </a:cubicBezTo>
                <a:cubicBezTo>
                  <a:pt x="204" y="16"/>
                  <a:pt x="201" y="20"/>
                  <a:pt x="196" y="24"/>
                </a:cubicBezTo>
                <a:cubicBezTo>
                  <a:pt x="198" y="67"/>
                  <a:pt x="192" y="109"/>
                  <a:pt x="186" y="144"/>
                </a:cubicBezTo>
                <a:cubicBezTo>
                  <a:pt x="193" y="161"/>
                  <a:pt x="183" y="174"/>
                  <a:pt x="176" y="188"/>
                </a:cubicBezTo>
                <a:cubicBezTo>
                  <a:pt x="170" y="188"/>
                  <a:pt x="165" y="190"/>
                  <a:pt x="161" y="186"/>
                </a:cubicBezTo>
                <a:cubicBezTo>
                  <a:pt x="157" y="182"/>
                  <a:pt x="163" y="166"/>
                  <a:pt x="165" y="158"/>
                </a:cubicBezTo>
                <a:cubicBezTo>
                  <a:pt x="168" y="145"/>
                  <a:pt x="169" y="136"/>
                  <a:pt x="172" y="129"/>
                </a:cubicBezTo>
                <a:cubicBezTo>
                  <a:pt x="173" y="101"/>
                  <a:pt x="178" y="74"/>
                  <a:pt x="178" y="46"/>
                </a:cubicBezTo>
                <a:cubicBezTo>
                  <a:pt x="144" y="89"/>
                  <a:pt x="113" y="131"/>
                  <a:pt x="85" y="176"/>
                </a:cubicBezTo>
                <a:cubicBezTo>
                  <a:pt x="76" y="190"/>
                  <a:pt x="68" y="206"/>
                  <a:pt x="57" y="218"/>
                </a:cubicBezTo>
                <a:cubicBezTo>
                  <a:pt x="56" y="219"/>
                  <a:pt x="59" y="220"/>
                  <a:pt x="57" y="222"/>
                </a:cubicBezTo>
                <a:cubicBezTo>
                  <a:pt x="44" y="236"/>
                  <a:pt x="35" y="272"/>
                  <a:pt x="20" y="286"/>
                </a:cubicBezTo>
                <a:cubicBezTo>
                  <a:pt x="16" y="289"/>
                  <a:pt x="5" y="292"/>
                  <a:pt x="0" y="282"/>
                </a:cubicBezTo>
                <a:cubicBezTo>
                  <a:pt x="16" y="268"/>
                  <a:pt x="23" y="247"/>
                  <a:pt x="34" y="227"/>
                </a:cubicBezTo>
                <a:cubicBezTo>
                  <a:pt x="40" y="217"/>
                  <a:pt x="48" y="208"/>
                  <a:pt x="54" y="198"/>
                </a:cubicBezTo>
                <a:cubicBezTo>
                  <a:pt x="80" y="155"/>
                  <a:pt x="107" y="111"/>
                  <a:pt x="138" y="74"/>
                </a:cubicBezTo>
                <a:cubicBezTo>
                  <a:pt x="146" y="60"/>
                  <a:pt x="159" y="46"/>
                  <a:pt x="171" y="30"/>
                </a:cubicBezTo>
                <a:cubicBezTo>
                  <a:pt x="143" y="39"/>
                  <a:pt x="107" y="71"/>
                  <a:pt x="74" y="93"/>
                </a:cubicBezTo>
                <a:cubicBezTo>
                  <a:pt x="68" y="92"/>
                  <a:pt x="65" y="91"/>
                  <a:pt x="60" y="85"/>
                </a:cubicBezTo>
                <a:cubicBezTo>
                  <a:pt x="65" y="77"/>
                  <a:pt x="74" y="74"/>
                  <a:pt x="80" y="69"/>
                </a:cubicBezTo>
                <a:cubicBezTo>
                  <a:pt x="105" y="51"/>
                  <a:pt x="125" y="29"/>
                  <a:pt x="156" y="15"/>
                </a:cubicBezTo>
                <a:cubicBezTo>
                  <a:pt x="159" y="13"/>
                  <a:pt x="158" y="12"/>
                  <a:pt x="162" y="15"/>
                </a:cubicBezTo>
                <a:cubicBezTo>
                  <a:pt x="165" y="7"/>
                  <a:pt x="173" y="9"/>
                  <a:pt x="182" y="8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lIns="36000" tIns="0" rIns="0" bIns="0" anchor="ctr"/>
          <a:lstStyle/>
          <a:p>
            <a:endParaRPr lang="ru-RU"/>
          </a:p>
        </p:txBody>
      </p:sp>
      <p:sp>
        <p:nvSpPr>
          <p:cNvPr id="20" name="Freeform 30"/>
          <p:cNvSpPr>
            <a:spLocks/>
          </p:cNvSpPr>
          <p:nvPr/>
        </p:nvSpPr>
        <p:spPr bwMode="auto">
          <a:xfrm rot="10800000">
            <a:off x="5157950" y="4411893"/>
            <a:ext cx="305770" cy="238125"/>
          </a:xfrm>
          <a:custGeom>
            <a:avLst/>
            <a:gdLst>
              <a:gd name="T0" fmla="*/ 2147483646 w 206"/>
              <a:gd name="T1" fmla="*/ 2147483646 h 292"/>
              <a:gd name="T2" fmla="*/ 2147483646 w 206"/>
              <a:gd name="T3" fmla="*/ 2147483646 h 292"/>
              <a:gd name="T4" fmla="*/ 2147483646 w 206"/>
              <a:gd name="T5" fmla="*/ 2147483646 h 292"/>
              <a:gd name="T6" fmla="*/ 2147483646 w 206"/>
              <a:gd name="T7" fmla="*/ 2147483646 h 292"/>
              <a:gd name="T8" fmla="*/ 2147483646 w 206"/>
              <a:gd name="T9" fmla="*/ 2147483646 h 292"/>
              <a:gd name="T10" fmla="*/ 2147483646 w 206"/>
              <a:gd name="T11" fmla="*/ 2147483646 h 292"/>
              <a:gd name="T12" fmla="*/ 2147483646 w 206"/>
              <a:gd name="T13" fmla="*/ 2147483646 h 292"/>
              <a:gd name="T14" fmla="*/ 2147483646 w 206"/>
              <a:gd name="T15" fmla="*/ 2147483646 h 292"/>
              <a:gd name="T16" fmla="*/ 2147483646 w 206"/>
              <a:gd name="T17" fmla="*/ 2147483646 h 292"/>
              <a:gd name="T18" fmla="*/ 2147483646 w 206"/>
              <a:gd name="T19" fmla="*/ 2147483646 h 292"/>
              <a:gd name="T20" fmla="*/ 2147483646 w 206"/>
              <a:gd name="T21" fmla="*/ 2147483646 h 292"/>
              <a:gd name="T22" fmla="*/ 2147483646 w 206"/>
              <a:gd name="T23" fmla="*/ 2147483646 h 292"/>
              <a:gd name="T24" fmla="*/ 2147483646 w 206"/>
              <a:gd name="T25" fmla="*/ 2147483646 h 292"/>
              <a:gd name="T26" fmla="*/ 0 w 206"/>
              <a:gd name="T27" fmla="*/ 2147483646 h 292"/>
              <a:gd name="T28" fmla="*/ 2147483646 w 206"/>
              <a:gd name="T29" fmla="*/ 2147483646 h 292"/>
              <a:gd name="T30" fmla="*/ 2147483646 w 206"/>
              <a:gd name="T31" fmla="*/ 2147483646 h 292"/>
              <a:gd name="T32" fmla="*/ 2147483646 w 206"/>
              <a:gd name="T33" fmla="*/ 2147483646 h 292"/>
              <a:gd name="T34" fmla="*/ 2147483646 w 206"/>
              <a:gd name="T35" fmla="*/ 2147483646 h 292"/>
              <a:gd name="T36" fmla="*/ 2147483646 w 206"/>
              <a:gd name="T37" fmla="*/ 2147483646 h 292"/>
              <a:gd name="T38" fmla="*/ 2147483646 w 206"/>
              <a:gd name="T39" fmla="*/ 2147483646 h 292"/>
              <a:gd name="T40" fmla="*/ 2147483646 w 206"/>
              <a:gd name="T41" fmla="*/ 2147483646 h 292"/>
              <a:gd name="T42" fmla="*/ 2147483646 w 206"/>
              <a:gd name="T43" fmla="*/ 2147483646 h 292"/>
              <a:gd name="T44" fmla="*/ 2147483646 w 206"/>
              <a:gd name="T45" fmla="*/ 2147483646 h 292"/>
              <a:gd name="T46" fmla="*/ 2147483646 w 206"/>
              <a:gd name="T47" fmla="*/ 2147483646 h 29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206"/>
              <a:gd name="T73" fmla="*/ 0 h 292"/>
              <a:gd name="T74" fmla="*/ 206 w 206"/>
              <a:gd name="T75" fmla="*/ 292 h 29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206" h="292">
                <a:moveTo>
                  <a:pt x="182" y="8"/>
                </a:moveTo>
                <a:cubicBezTo>
                  <a:pt x="192" y="6"/>
                  <a:pt x="200" y="0"/>
                  <a:pt x="206" y="11"/>
                </a:cubicBezTo>
                <a:cubicBezTo>
                  <a:pt x="204" y="16"/>
                  <a:pt x="201" y="20"/>
                  <a:pt x="196" y="24"/>
                </a:cubicBezTo>
                <a:cubicBezTo>
                  <a:pt x="198" y="67"/>
                  <a:pt x="192" y="109"/>
                  <a:pt x="186" y="144"/>
                </a:cubicBezTo>
                <a:cubicBezTo>
                  <a:pt x="193" y="161"/>
                  <a:pt x="183" y="174"/>
                  <a:pt x="176" y="188"/>
                </a:cubicBezTo>
                <a:cubicBezTo>
                  <a:pt x="170" y="188"/>
                  <a:pt x="165" y="190"/>
                  <a:pt x="161" y="186"/>
                </a:cubicBezTo>
                <a:cubicBezTo>
                  <a:pt x="157" y="182"/>
                  <a:pt x="163" y="166"/>
                  <a:pt x="165" y="158"/>
                </a:cubicBezTo>
                <a:cubicBezTo>
                  <a:pt x="168" y="145"/>
                  <a:pt x="169" y="136"/>
                  <a:pt x="172" y="129"/>
                </a:cubicBezTo>
                <a:cubicBezTo>
                  <a:pt x="173" y="101"/>
                  <a:pt x="178" y="74"/>
                  <a:pt x="178" y="46"/>
                </a:cubicBezTo>
                <a:cubicBezTo>
                  <a:pt x="144" y="89"/>
                  <a:pt x="113" y="131"/>
                  <a:pt x="85" y="176"/>
                </a:cubicBezTo>
                <a:cubicBezTo>
                  <a:pt x="76" y="190"/>
                  <a:pt x="68" y="206"/>
                  <a:pt x="57" y="218"/>
                </a:cubicBezTo>
                <a:cubicBezTo>
                  <a:pt x="56" y="219"/>
                  <a:pt x="59" y="220"/>
                  <a:pt x="57" y="222"/>
                </a:cubicBezTo>
                <a:cubicBezTo>
                  <a:pt x="44" y="236"/>
                  <a:pt x="35" y="272"/>
                  <a:pt x="20" y="286"/>
                </a:cubicBezTo>
                <a:cubicBezTo>
                  <a:pt x="16" y="289"/>
                  <a:pt x="5" y="292"/>
                  <a:pt x="0" y="282"/>
                </a:cubicBezTo>
                <a:cubicBezTo>
                  <a:pt x="16" y="268"/>
                  <a:pt x="23" y="247"/>
                  <a:pt x="34" y="227"/>
                </a:cubicBezTo>
                <a:cubicBezTo>
                  <a:pt x="40" y="217"/>
                  <a:pt x="48" y="208"/>
                  <a:pt x="54" y="198"/>
                </a:cubicBezTo>
                <a:cubicBezTo>
                  <a:pt x="80" y="155"/>
                  <a:pt x="107" y="111"/>
                  <a:pt x="138" y="74"/>
                </a:cubicBezTo>
                <a:cubicBezTo>
                  <a:pt x="146" y="60"/>
                  <a:pt x="159" y="46"/>
                  <a:pt x="171" y="30"/>
                </a:cubicBezTo>
                <a:cubicBezTo>
                  <a:pt x="143" y="39"/>
                  <a:pt x="107" y="71"/>
                  <a:pt x="74" y="93"/>
                </a:cubicBezTo>
                <a:cubicBezTo>
                  <a:pt x="68" y="92"/>
                  <a:pt x="65" y="91"/>
                  <a:pt x="60" y="85"/>
                </a:cubicBezTo>
                <a:cubicBezTo>
                  <a:pt x="65" y="77"/>
                  <a:pt x="74" y="74"/>
                  <a:pt x="80" y="69"/>
                </a:cubicBezTo>
                <a:cubicBezTo>
                  <a:pt x="105" y="51"/>
                  <a:pt x="125" y="29"/>
                  <a:pt x="156" y="15"/>
                </a:cubicBezTo>
                <a:cubicBezTo>
                  <a:pt x="159" y="13"/>
                  <a:pt x="158" y="12"/>
                  <a:pt x="162" y="15"/>
                </a:cubicBezTo>
                <a:cubicBezTo>
                  <a:pt x="165" y="7"/>
                  <a:pt x="173" y="9"/>
                  <a:pt x="182" y="8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lIns="36000" tIns="0" rIns="0" bIns="0" anchor="ctr"/>
          <a:lstStyle/>
          <a:p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673912" y="4749142"/>
            <a:ext cx="5094925" cy="74074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  <a:effectLst/>
                <a:ea typeface="Calibri" panose="020F0502020204030204" pitchFamily="34" charset="0"/>
              </a:rPr>
              <a:t>Общие профилактические мероприятия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6450987" y="4754218"/>
            <a:ext cx="5094925" cy="74074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  <a:effectLst/>
                <a:ea typeface="Calibri" panose="020F0502020204030204" pitchFamily="34" charset="0"/>
              </a:rPr>
              <a:t>Аналитические мероприятия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53857" y="5893242"/>
            <a:ext cx="10872000" cy="602763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solidFill>
                  <a:schemeClr val="accent5"/>
                </a:solidFill>
              </a:rPr>
              <a:t>Рекомендуется определить ответственного служащего (работника)</a:t>
            </a:r>
          </a:p>
          <a:p>
            <a:pPr algn="ctr"/>
            <a:r>
              <a:rPr lang="en-US" sz="1800" dirty="0" smtClean="0">
                <a:solidFill>
                  <a:schemeClr val="accent5"/>
                </a:solidFill>
              </a:rPr>
              <a:t>[</a:t>
            </a:r>
            <a:r>
              <a:rPr lang="ru-RU" sz="1800" dirty="0" smtClean="0">
                <a:solidFill>
                  <a:schemeClr val="accent5"/>
                </a:solidFill>
              </a:rPr>
              <a:t>локальная специализация</a:t>
            </a:r>
            <a:r>
              <a:rPr lang="en-US" sz="1800" dirty="0" smtClean="0">
                <a:solidFill>
                  <a:schemeClr val="accent5"/>
                </a:solidFill>
              </a:rPr>
              <a:t>]</a:t>
            </a:r>
            <a:endParaRPr lang="ru-RU" sz="1800" dirty="0">
              <a:solidFill>
                <a:schemeClr val="accent5"/>
              </a:solidFill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352303" y="5698431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993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45400" y="784077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Определение перечня лиц в целях профилактики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3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878872" y="3"/>
            <a:ext cx="906733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630685" y="2210020"/>
            <a:ext cx="10154920" cy="468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Члены коллегиального органа по осуществлению закупок</a:t>
            </a:r>
            <a:endParaRPr lang="ru-RU" sz="1800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630686" y="1636178"/>
            <a:ext cx="10154919" cy="468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5"/>
                </a:solidFill>
              </a:rPr>
              <a:t>Руководитель заказчика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630685" y="2783862"/>
            <a:ext cx="10154920" cy="468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Должностные лица контрактной службы или контрактный управляющий </a:t>
            </a:r>
            <a:endParaRPr lang="ru-RU" sz="1800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630685" y="3357704"/>
            <a:ext cx="10154920" cy="468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Служащие (работники), заинтересованные в осуществлении закупки</a:t>
            </a:r>
            <a:endParaRPr lang="ru-RU" sz="1800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630685" y="3931546"/>
            <a:ext cx="10154920" cy="468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Иные лица, участвующие в осуществлении закупок</a:t>
            </a:r>
            <a:endParaRPr lang="ru-RU" sz="1800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685800" y="1726717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право 31"/>
          <p:cNvSpPr/>
          <p:nvPr/>
        </p:nvSpPr>
        <p:spPr>
          <a:xfrm>
            <a:off x="685800" y="2300559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право 32"/>
          <p:cNvSpPr/>
          <p:nvPr/>
        </p:nvSpPr>
        <p:spPr>
          <a:xfrm>
            <a:off x="685800" y="2874401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право 33"/>
          <p:cNvSpPr/>
          <p:nvPr/>
        </p:nvSpPr>
        <p:spPr>
          <a:xfrm>
            <a:off x="681993" y="3448243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право 34"/>
          <p:cNvSpPr/>
          <p:nvPr/>
        </p:nvSpPr>
        <p:spPr>
          <a:xfrm>
            <a:off x="681993" y="4022085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Нашивка 39"/>
          <p:cNvSpPr/>
          <p:nvPr/>
        </p:nvSpPr>
        <p:spPr>
          <a:xfrm rot="5400000">
            <a:off x="6053277" y="592892"/>
            <a:ext cx="200313" cy="8185177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529525" y="4932011"/>
            <a:ext cx="11240205" cy="64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Включение в перечень декларантов (при наличии)</a:t>
            </a:r>
          </a:p>
        </p:txBody>
      </p:sp>
    </p:spTree>
    <p:extLst>
      <p:ext uri="{BB962C8B-B14F-4D97-AF65-F5344CB8AC3E}">
        <p14:creationId xmlns:p14="http://schemas.microsoft.com/office/powerpoint/2010/main" val="304329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45400" y="784077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Общие профилактические мероприятия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3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878872" y="3"/>
            <a:ext cx="906733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630685" y="2667143"/>
            <a:ext cx="10154920" cy="7984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Налаживание оптимальной коммуникаций в органе (организации)</a:t>
            </a:r>
            <a:endParaRPr lang="ru-RU" sz="1800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630686" y="1636178"/>
            <a:ext cx="10154919" cy="7984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5"/>
                </a:solidFill>
              </a:rPr>
              <a:t>Повышение квалификации ответственного служащего (работника)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255593" y="2544445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9363" y="156619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  <a:endParaRPr lang="ru-RU" sz="5400" dirty="0">
              <a:solidFill>
                <a:schemeClr val="accent4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9363" y="2711209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  <a:endParaRPr lang="ru-RU" sz="5400" dirty="0">
              <a:solidFill>
                <a:schemeClr val="accent4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486025" y="3465575"/>
            <a:ext cx="0" cy="1655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2495550" y="3800475"/>
            <a:ext cx="3333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2495550" y="4237007"/>
            <a:ext cx="3333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2486024" y="4679064"/>
            <a:ext cx="3333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2486025" y="5121121"/>
            <a:ext cx="3333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2905003" y="3614950"/>
            <a:ext cx="7496298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accent5"/>
                </a:solidFill>
              </a:rPr>
              <a:t>рабочий порядок (телефонная связь, электронная почта и проч.)</a:t>
            </a:r>
            <a:endParaRPr lang="ru-RU" sz="1600" dirty="0">
              <a:solidFill>
                <a:schemeClr val="accent5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2905003" y="4057007"/>
            <a:ext cx="7496298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accent5"/>
                </a:solidFill>
              </a:rPr>
              <a:t>официальный порядок (служебная переписка)</a:t>
            </a:r>
            <a:endParaRPr lang="ru-RU" sz="1600" dirty="0">
              <a:solidFill>
                <a:schemeClr val="accent5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2914404" y="4499064"/>
            <a:ext cx="7496298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accent5"/>
                </a:solidFill>
              </a:rPr>
              <a:t>участие в открытых процедурных мероприятиях</a:t>
            </a:r>
            <a:endParaRPr lang="ru-RU" sz="1600" dirty="0">
              <a:solidFill>
                <a:schemeClr val="accent5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2905002" y="4941121"/>
            <a:ext cx="7496298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accent5"/>
                </a:solidFill>
              </a:rPr>
              <a:t>иные способы</a:t>
            </a:r>
            <a:endParaRPr lang="ru-RU" sz="16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88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972801" y="0"/>
            <a:ext cx="812800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551543" y="78171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Общие профилактические мероприятия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1630680" y="2954837"/>
            <a:ext cx="10116819" cy="7984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5"/>
                </a:solidFill>
                <a:ea typeface="Calibri" panose="020F0502020204030204" pitchFamily="34" charset="0"/>
              </a:rPr>
              <a:t>Подготовка типовых ситуаций личной заинтересованности в закупках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630681" y="1923872"/>
            <a:ext cx="10154919" cy="7984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5"/>
                </a:solidFill>
                <a:ea typeface="Calibri" panose="020F0502020204030204" pitchFamily="34" charset="0"/>
              </a:rPr>
              <a:t>Ежегодные (чаще) консультативно-методические совещания</a:t>
            </a:r>
            <a:endParaRPr lang="ru-RU" sz="1800" b="1" dirty="0">
              <a:solidFill>
                <a:schemeClr val="accent5"/>
              </a:solidFill>
              <a:ea typeface="Calibri" panose="020F0502020204030204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1630681" y="3901381"/>
            <a:ext cx="10116818" cy="7984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5"/>
                </a:solidFill>
                <a:ea typeface="Calibri" panose="020F0502020204030204" pitchFamily="34" charset="0"/>
              </a:rPr>
              <a:t>Ежегодная </a:t>
            </a:r>
            <a:r>
              <a:rPr lang="ru-RU" sz="1800" b="1" u="sng" dirty="0" smtClean="0">
                <a:solidFill>
                  <a:schemeClr val="accent5"/>
                </a:solidFill>
                <a:ea typeface="Calibri" panose="020F0502020204030204" pitchFamily="34" charset="0"/>
              </a:rPr>
              <a:t>добровольная</a:t>
            </a:r>
            <a:r>
              <a:rPr lang="ru-RU" sz="1800" b="1" dirty="0" smtClean="0">
                <a:solidFill>
                  <a:schemeClr val="accent5"/>
                </a:solidFill>
                <a:ea typeface="Calibri" panose="020F0502020204030204" pitchFamily="34" charset="0"/>
              </a:rPr>
              <a:t> оценка знаний служащих (работников)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1630681" y="4873404"/>
            <a:ext cx="10116818" cy="79843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b="1" dirty="0" smtClean="0">
                <a:solidFill>
                  <a:schemeClr val="accent5"/>
                </a:solidFill>
                <a:ea typeface="Calibri" panose="020F0502020204030204" pitchFamily="34" charset="0"/>
              </a:rPr>
              <a:t>Информирование служащих (работников) о практике привлечения к ответственности, в </a:t>
            </a:r>
            <a:r>
              <a:rPr lang="ru-RU" sz="1800" b="1" dirty="0" err="1" smtClean="0">
                <a:solidFill>
                  <a:schemeClr val="accent5"/>
                </a:solidFill>
                <a:ea typeface="Calibri" panose="020F0502020204030204" pitchFamily="34" charset="0"/>
              </a:rPr>
              <a:t>т.ч</a:t>
            </a:r>
            <a:r>
              <a:rPr lang="ru-RU" sz="1800" b="1" dirty="0" smtClean="0">
                <a:solidFill>
                  <a:schemeClr val="accent5"/>
                </a:solidFill>
                <a:ea typeface="Calibri" panose="020F0502020204030204" pitchFamily="34" charset="0"/>
              </a:rPr>
              <a:t>. в рамках органа (организации)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255588" y="2832139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217487" y="3826699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217488" y="477794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99358" y="1978922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  <a:endParaRPr lang="ru-RU" sz="5400" dirty="0">
              <a:solidFill>
                <a:schemeClr val="accent4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99358" y="2998903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  <a:endParaRPr lang="ru-RU" sz="5400" dirty="0">
              <a:solidFill>
                <a:schemeClr val="accent4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99358" y="3951262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5.</a:t>
            </a:r>
            <a:endParaRPr lang="ru-RU" sz="5400" dirty="0">
              <a:solidFill>
                <a:schemeClr val="accent4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99358" y="488947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6.</a:t>
            </a:r>
            <a:endParaRPr lang="ru-RU" sz="5400" dirty="0">
              <a:solidFill>
                <a:schemeClr val="accent4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2470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972801" y="0"/>
            <a:ext cx="812800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551542" y="813693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Аналитические мероприятия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81332" y="1505597"/>
            <a:ext cx="11404269" cy="647053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2000" b="1" dirty="0" smtClean="0">
                <a:solidFill>
                  <a:schemeClr val="accent5"/>
                </a:solidFill>
                <a:cs typeface="Times New Roman" pitchFamily="18" charset="0"/>
              </a:rPr>
              <a:t>Определение критериев выбора закупок для анализа</a:t>
            </a:r>
            <a:endParaRPr lang="ru-RU" sz="2000" b="1" dirty="0">
              <a:solidFill>
                <a:schemeClr val="accent5"/>
              </a:solidFill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630681" y="2760334"/>
            <a:ext cx="10154920" cy="360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 smtClean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коррупционная емкость сферы</a:t>
            </a:r>
            <a:endParaRPr lang="ru-RU" sz="1800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630682" y="2295396"/>
            <a:ext cx="10154919" cy="360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 smtClean="0">
                <a:solidFill>
                  <a:schemeClr val="accent5"/>
                </a:solidFill>
              </a:rPr>
              <a:t>размер НМЦК, цена контракта с единственным поставщиком, начальная сумма одной единицы</a:t>
            </a:r>
            <a:endParaRPr lang="ru-RU" sz="1800" dirty="0">
              <a:solidFill>
                <a:schemeClr val="accent5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630681" y="3219327"/>
            <a:ext cx="10154920" cy="360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 smtClean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частота заключения контракта с одним и тем же лицом</a:t>
            </a:r>
            <a:endParaRPr lang="ru-RU" sz="1800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630681" y="3683214"/>
            <a:ext cx="10154920" cy="360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 smtClean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иные аспекты</a:t>
            </a:r>
            <a:endParaRPr lang="ru-RU" sz="1800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7" name="Стрелка вправо 26"/>
          <p:cNvSpPr/>
          <p:nvPr/>
        </p:nvSpPr>
        <p:spPr>
          <a:xfrm>
            <a:off x="681989" y="2331935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681989" y="2798141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>
            <a:off x="681989" y="3255866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право 34"/>
          <p:cNvSpPr/>
          <p:nvPr/>
        </p:nvSpPr>
        <p:spPr>
          <a:xfrm>
            <a:off x="681989" y="3719753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Нашивка 35"/>
          <p:cNvSpPr/>
          <p:nvPr/>
        </p:nvSpPr>
        <p:spPr>
          <a:xfrm rot="5400000">
            <a:off x="5995843" y="259517"/>
            <a:ext cx="200313" cy="8185177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37777" y="4653785"/>
            <a:ext cx="4867275" cy="487023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accent5"/>
                </a:solidFill>
              </a:rPr>
              <a:t>анализ всех заинтересованных служащих (работников) и всех участников закупки</a:t>
            </a:r>
            <a:endParaRPr lang="ru-RU" sz="1600" b="1" dirty="0">
              <a:solidFill>
                <a:schemeClr val="accent5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99382" y="4635686"/>
            <a:ext cx="780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  <a:endParaRPr lang="ru-RU" sz="2800" dirty="0">
              <a:solidFill>
                <a:schemeClr val="accent4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737777" y="5271734"/>
            <a:ext cx="4867275" cy="487023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accent5"/>
                </a:solidFill>
              </a:rPr>
              <a:t>анализ </a:t>
            </a:r>
            <a:r>
              <a:rPr lang="ru-RU" sz="1600" b="1" dirty="0">
                <a:solidFill>
                  <a:schemeClr val="accent5"/>
                </a:solidFill>
              </a:rPr>
              <a:t>всех заинтересованных служащих (</a:t>
            </a:r>
            <a:r>
              <a:rPr lang="ru-RU" sz="1600" b="1" dirty="0" smtClean="0">
                <a:solidFill>
                  <a:schemeClr val="accent5"/>
                </a:solidFill>
              </a:rPr>
              <a:t>работников</a:t>
            </a:r>
            <a:r>
              <a:rPr lang="ru-RU" sz="1600" b="1" dirty="0">
                <a:solidFill>
                  <a:schemeClr val="accent5"/>
                </a:solidFill>
              </a:rPr>
              <a:t>) и всех поставщиков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99382" y="5253635"/>
            <a:ext cx="780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  <a:endParaRPr lang="ru-RU" sz="2800" dirty="0">
              <a:solidFill>
                <a:schemeClr val="accent4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737777" y="5891427"/>
            <a:ext cx="4867275" cy="75533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accent5"/>
                </a:solidFill>
              </a:rPr>
              <a:t>выборочный анализ заинтересованных </a:t>
            </a:r>
            <a:r>
              <a:rPr lang="ru-RU" sz="1600" b="1" dirty="0">
                <a:solidFill>
                  <a:schemeClr val="accent5"/>
                </a:solidFill>
              </a:rPr>
              <a:t>служащих (</a:t>
            </a:r>
            <a:r>
              <a:rPr lang="ru-RU" sz="1600" b="1" dirty="0" smtClean="0">
                <a:solidFill>
                  <a:schemeClr val="accent5"/>
                </a:solidFill>
              </a:rPr>
              <a:t>работников</a:t>
            </a:r>
            <a:r>
              <a:rPr lang="ru-RU" sz="1600" b="1" dirty="0">
                <a:solidFill>
                  <a:schemeClr val="accent5"/>
                </a:solidFill>
              </a:rPr>
              <a:t>) и </a:t>
            </a:r>
            <a:r>
              <a:rPr lang="ru-RU" sz="1600" b="1" dirty="0" smtClean="0">
                <a:solidFill>
                  <a:schemeClr val="accent5"/>
                </a:solidFill>
              </a:rPr>
              <a:t>участников закупки с учетом критериев</a:t>
            </a:r>
            <a:endParaRPr lang="ru-RU" sz="1600" b="1" dirty="0">
              <a:solidFill>
                <a:schemeClr val="accent5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99382" y="6023504"/>
            <a:ext cx="780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  <a:endParaRPr lang="ru-RU" sz="2800" dirty="0">
              <a:solidFill>
                <a:schemeClr val="accent4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6940317" y="4671884"/>
            <a:ext cx="4867275" cy="487023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accent5"/>
                </a:solidFill>
              </a:rPr>
              <a:t>в</a:t>
            </a:r>
            <a:r>
              <a:rPr lang="ru-RU" sz="1600" b="1" dirty="0" smtClean="0">
                <a:solidFill>
                  <a:schemeClr val="accent5"/>
                </a:solidFill>
              </a:rPr>
              <a:t>ыборочный анализ заинтересованных служащих (работников) и поставщиков с учетом критериев</a:t>
            </a:r>
            <a:endParaRPr lang="ru-RU" sz="1600" b="1" dirty="0">
              <a:solidFill>
                <a:schemeClr val="accent5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401922" y="4653785"/>
            <a:ext cx="780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  <a:endParaRPr lang="ru-RU" sz="2800" dirty="0">
              <a:solidFill>
                <a:schemeClr val="accent4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6940317" y="5289831"/>
            <a:ext cx="4867275" cy="75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accent5"/>
                </a:solidFill>
              </a:rPr>
              <a:t>в</a:t>
            </a:r>
            <a:r>
              <a:rPr lang="ru-RU" sz="1600" b="1" dirty="0" smtClean="0">
                <a:solidFill>
                  <a:schemeClr val="accent5"/>
                </a:solidFill>
              </a:rPr>
              <a:t>ыборочный анализ заинтересованных служащих (работников) и поставщиков на основании поступившей информации</a:t>
            </a:r>
            <a:endParaRPr lang="ru-RU" sz="1600" b="1" dirty="0">
              <a:solidFill>
                <a:schemeClr val="accent5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401922" y="5406221"/>
            <a:ext cx="780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5.</a:t>
            </a:r>
            <a:endParaRPr lang="ru-RU" sz="2800" dirty="0">
              <a:solidFill>
                <a:schemeClr val="accent4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6940317" y="6141636"/>
            <a:ext cx="4867275" cy="487023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accent5"/>
                </a:solidFill>
              </a:rPr>
              <a:t>иные основания</a:t>
            </a:r>
            <a:endParaRPr lang="ru-RU" sz="1600" b="1" dirty="0">
              <a:solidFill>
                <a:schemeClr val="accent5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401922" y="6123537"/>
            <a:ext cx="780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6.</a:t>
            </a:r>
            <a:endParaRPr lang="ru-RU" sz="2800" dirty="0">
              <a:solidFill>
                <a:schemeClr val="accent4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8234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022677" y="0"/>
            <a:ext cx="762924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551541" y="802876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Источники внешней информации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714540" y="1576420"/>
            <a:ext cx="10154920" cy="69052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 smtClean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Замечания уполномоченных органов (ФАС России, Счетная палата Российской Федерации, Федеральное казначейство)</a:t>
            </a:r>
            <a:endParaRPr lang="ru-RU" sz="1800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>
            <a:off x="737777" y="1778223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1714540" y="2449064"/>
            <a:ext cx="10154920" cy="69052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 smtClean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Письма физических и юридических лиц, связанные с закупочной деятельностью</a:t>
            </a:r>
            <a:endParaRPr lang="ru-RU" sz="1800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32" name="Стрелка вправо 31"/>
          <p:cNvSpPr/>
          <p:nvPr/>
        </p:nvSpPr>
        <p:spPr>
          <a:xfrm>
            <a:off x="737777" y="2650867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714540" y="3321708"/>
            <a:ext cx="10154920" cy="69052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 smtClean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«Горячая линия», личный прием, специальная электронная почта</a:t>
            </a:r>
            <a:endParaRPr lang="ru-RU" sz="1800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34" name="Стрелка вправо 33"/>
          <p:cNvSpPr/>
          <p:nvPr/>
        </p:nvSpPr>
        <p:spPr>
          <a:xfrm>
            <a:off x="737777" y="3523511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Нашивка 34"/>
          <p:cNvSpPr/>
          <p:nvPr/>
        </p:nvSpPr>
        <p:spPr>
          <a:xfrm rot="5400000">
            <a:off x="5995843" y="259517"/>
            <a:ext cx="200313" cy="8185177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601648" y="4762613"/>
            <a:ext cx="4988701" cy="633375"/>
          </a:xfrm>
          <a:prstGeom prst="rect">
            <a:avLst/>
          </a:prstGeom>
          <a:noFill/>
          <a:ln w="28575">
            <a:solidFill>
              <a:srgbClr val="FF6D6D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  <a:cs typeface="Times New Roman" panose="02020603050405020304" pitchFamily="18" charset="0"/>
              </a:rPr>
              <a:t>При необходимости организовать проверку</a:t>
            </a:r>
            <a:endParaRPr lang="ru-RU" sz="1800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4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45400" y="81265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Внутренние источники информации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3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878872" y="3"/>
            <a:ext cx="906733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4" name="Шестиугольник 33"/>
          <p:cNvSpPr/>
          <p:nvPr/>
        </p:nvSpPr>
        <p:spPr>
          <a:xfrm>
            <a:off x="692958" y="1632670"/>
            <a:ext cx="3719000" cy="1010564"/>
          </a:xfrm>
          <a:prstGeom prst="hexagon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solidFill>
                  <a:schemeClr val="accent5"/>
                </a:solidFill>
              </a:rPr>
              <a:t>Трудовая книжка (конфликт интересов  «на входе»)</a:t>
            </a:r>
            <a:endParaRPr lang="ru-RU" sz="1600" dirty="0">
              <a:solidFill>
                <a:schemeClr val="accent5"/>
              </a:solidFill>
            </a:endParaRPr>
          </a:p>
        </p:txBody>
      </p:sp>
      <p:sp>
        <p:nvSpPr>
          <p:cNvPr id="35" name="Шестиугольник 34"/>
          <p:cNvSpPr/>
          <p:nvPr/>
        </p:nvSpPr>
        <p:spPr>
          <a:xfrm>
            <a:off x="695351" y="2728822"/>
            <a:ext cx="3716607" cy="1010564"/>
          </a:xfrm>
          <a:prstGeom prst="hexagon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solidFill>
                  <a:schemeClr val="accent5"/>
                </a:solidFill>
              </a:rPr>
              <a:t>Анкета при поступлении / карточка работника</a:t>
            </a:r>
            <a:endParaRPr lang="ru-RU" sz="1800" dirty="0">
              <a:solidFill>
                <a:schemeClr val="accent5"/>
              </a:solidFill>
            </a:endParaRPr>
          </a:p>
        </p:txBody>
      </p:sp>
      <p:sp>
        <p:nvSpPr>
          <p:cNvPr id="36" name="Шестиугольник 35"/>
          <p:cNvSpPr/>
          <p:nvPr/>
        </p:nvSpPr>
        <p:spPr>
          <a:xfrm>
            <a:off x="695351" y="3824974"/>
            <a:ext cx="3716607" cy="1010564"/>
          </a:xfrm>
          <a:prstGeom prst="hexagon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solidFill>
                  <a:schemeClr val="accent5"/>
                </a:solidFill>
              </a:rPr>
              <a:t>Декларация;</a:t>
            </a:r>
            <a:endParaRPr lang="ru-RU" sz="1800" dirty="0">
              <a:solidFill>
                <a:schemeClr val="accent5"/>
              </a:solidFill>
            </a:endParaRPr>
          </a:p>
          <a:p>
            <a:pPr algn="ctr"/>
            <a:r>
              <a:rPr lang="ru-RU" sz="1800" dirty="0" smtClean="0">
                <a:solidFill>
                  <a:schemeClr val="accent5"/>
                </a:solidFill>
              </a:rPr>
              <a:t>сведения о социальных сетях</a:t>
            </a:r>
            <a:endParaRPr lang="ru-RU" sz="1800" dirty="0">
              <a:solidFill>
                <a:schemeClr val="accent5"/>
              </a:solidFill>
            </a:endParaRPr>
          </a:p>
        </p:txBody>
      </p:sp>
      <p:sp>
        <p:nvSpPr>
          <p:cNvPr id="41" name="Шестиугольник 40"/>
          <p:cNvSpPr/>
          <p:nvPr/>
        </p:nvSpPr>
        <p:spPr>
          <a:xfrm>
            <a:off x="4229133" y="2189905"/>
            <a:ext cx="3719000" cy="1010564"/>
          </a:xfrm>
          <a:prstGeom prst="hexagon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solidFill>
                  <a:schemeClr val="accent5"/>
                </a:solidFill>
              </a:rPr>
              <a:t>Ежегодное </a:t>
            </a:r>
            <a:r>
              <a:rPr lang="ru-RU" sz="1800" u="sng" dirty="0" smtClean="0">
                <a:solidFill>
                  <a:schemeClr val="accent5"/>
                </a:solidFill>
              </a:rPr>
              <a:t>добровольное</a:t>
            </a:r>
            <a:r>
              <a:rPr lang="ru-RU" sz="1800" dirty="0" smtClean="0">
                <a:solidFill>
                  <a:schemeClr val="accent5"/>
                </a:solidFill>
              </a:rPr>
              <a:t> декларирование по конфликту интересов</a:t>
            </a:r>
            <a:endParaRPr lang="ru-RU" sz="1800" dirty="0">
              <a:solidFill>
                <a:schemeClr val="accent5"/>
              </a:solidFill>
            </a:endParaRPr>
          </a:p>
        </p:txBody>
      </p:sp>
      <p:sp>
        <p:nvSpPr>
          <p:cNvPr id="42" name="Шестиугольник 41"/>
          <p:cNvSpPr/>
          <p:nvPr/>
        </p:nvSpPr>
        <p:spPr>
          <a:xfrm>
            <a:off x="4226740" y="3286702"/>
            <a:ext cx="3719000" cy="1010564"/>
          </a:xfrm>
          <a:prstGeom prst="hexagon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solidFill>
                  <a:schemeClr val="accent5"/>
                </a:solidFill>
              </a:rPr>
              <a:t>Журнал посещений  органа (организации)</a:t>
            </a:r>
            <a:endParaRPr lang="ru-RU" sz="1800" dirty="0">
              <a:solidFill>
                <a:schemeClr val="accent5"/>
              </a:solidFill>
            </a:endParaRPr>
          </a:p>
        </p:txBody>
      </p:sp>
      <p:sp>
        <p:nvSpPr>
          <p:cNvPr id="43" name="Шестиугольник 42"/>
          <p:cNvSpPr/>
          <p:nvPr/>
        </p:nvSpPr>
        <p:spPr>
          <a:xfrm>
            <a:off x="7765308" y="1632670"/>
            <a:ext cx="3719000" cy="1010564"/>
          </a:xfrm>
          <a:prstGeom prst="hexagon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solidFill>
                  <a:schemeClr val="accent5"/>
                </a:solidFill>
              </a:rPr>
              <a:t>Реестр заключенных контрактов</a:t>
            </a:r>
            <a:endParaRPr lang="ru-RU" sz="1600" dirty="0">
              <a:solidFill>
                <a:schemeClr val="accent5"/>
              </a:solidFill>
            </a:endParaRPr>
          </a:p>
        </p:txBody>
      </p:sp>
      <p:sp>
        <p:nvSpPr>
          <p:cNvPr id="44" name="Шестиугольник 43"/>
          <p:cNvSpPr/>
          <p:nvPr/>
        </p:nvSpPr>
        <p:spPr>
          <a:xfrm>
            <a:off x="7765308" y="2729467"/>
            <a:ext cx="3716607" cy="1010564"/>
          </a:xfrm>
          <a:prstGeom prst="hexagon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solidFill>
                  <a:schemeClr val="accent5"/>
                </a:solidFill>
              </a:rPr>
              <a:t>Реестр контрагентов</a:t>
            </a:r>
            <a:endParaRPr lang="ru-RU" sz="1800" dirty="0">
              <a:solidFill>
                <a:schemeClr val="accent5"/>
              </a:solidFill>
            </a:endParaRPr>
          </a:p>
        </p:txBody>
      </p:sp>
      <p:sp>
        <p:nvSpPr>
          <p:cNvPr id="45" name="Шестиугольник 44"/>
          <p:cNvSpPr/>
          <p:nvPr/>
        </p:nvSpPr>
        <p:spPr>
          <a:xfrm>
            <a:off x="7760522" y="3824974"/>
            <a:ext cx="3716607" cy="1010564"/>
          </a:xfrm>
          <a:prstGeom prst="hexagon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dirty="0" smtClean="0">
                <a:solidFill>
                  <a:schemeClr val="accent5"/>
                </a:solidFill>
              </a:rPr>
              <a:t>Иные источники</a:t>
            </a:r>
            <a:endParaRPr lang="ru-RU" sz="1800" dirty="0">
              <a:solidFill>
                <a:schemeClr val="accent5"/>
              </a:solidFill>
            </a:endParaRPr>
          </a:p>
        </p:txBody>
      </p:sp>
      <p:sp>
        <p:nvSpPr>
          <p:cNvPr id="17" name="Нашивка 16"/>
          <p:cNvSpPr/>
          <p:nvPr/>
        </p:nvSpPr>
        <p:spPr>
          <a:xfrm rot="5400000">
            <a:off x="5995843" y="1181065"/>
            <a:ext cx="200313" cy="8185177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802529" y="5616667"/>
            <a:ext cx="6586940" cy="633375"/>
          </a:xfrm>
          <a:prstGeom prst="rect">
            <a:avLst/>
          </a:prstGeom>
          <a:noFill/>
          <a:ln w="28575">
            <a:solidFill>
              <a:schemeClr val="accent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  <a:cs typeface="Times New Roman" panose="02020603050405020304" pitchFamily="18" charset="0"/>
              </a:rPr>
              <a:t>Формирование профиля служащего (работника)</a:t>
            </a:r>
            <a:endParaRPr lang="ru-RU" sz="1800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1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5459</TotalTime>
  <Words>581</Words>
  <Application>Microsoft Office PowerPoint</Application>
  <PresentationFormat>Широкоэкранный</PresentationFormat>
  <Paragraphs>111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Aharoni</vt:lpstr>
      <vt:lpstr>Arial</vt:lpstr>
      <vt:lpstr>Arial Black</vt:lpstr>
      <vt:lpstr>Bookman Old Style</vt:lpstr>
      <vt:lpstr>Calibri</vt:lpstr>
      <vt:lpstr>Calibri Light</vt:lpstr>
      <vt:lpstr>Ebrima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презентации как всегда очень интересная и крайне актуальная</dc:title>
  <dc:creator>Никита</dc:creator>
  <cp:lastModifiedBy>Тугучев Никита Максимович</cp:lastModifiedBy>
  <cp:revision>519</cp:revision>
  <cp:lastPrinted>2020-02-13T15:52:27Z</cp:lastPrinted>
  <dcterms:created xsi:type="dcterms:W3CDTF">2015-10-24T19:54:13Z</dcterms:created>
  <dcterms:modified xsi:type="dcterms:W3CDTF">2020-05-19T09:41:01Z</dcterms:modified>
</cp:coreProperties>
</file>