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4"/>
  </p:notesMasterIdLst>
  <p:handoutMasterIdLst>
    <p:handoutMasterId r:id="rId5"/>
  </p:handoutMasterIdLst>
  <p:sldIdLst>
    <p:sldId id="683" r:id="rId2"/>
    <p:sldId id="500" r:id="rId3"/>
  </p:sldIdLst>
  <p:sldSz cx="9144000" cy="6858000" type="screen4x3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0099"/>
    <a:srgbClr val="1744A9"/>
    <a:srgbClr val="254B71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5" autoAdjust="0"/>
    <p:restoredTop sz="86437" autoAdjust="0"/>
  </p:normalViewPr>
  <p:slideViewPr>
    <p:cSldViewPr>
      <p:cViewPr varScale="1">
        <p:scale>
          <a:sx n="100" d="100"/>
          <a:sy n="100" d="100"/>
        </p:scale>
        <p:origin x="-8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2021 год</a:t>
            </a:r>
          </a:p>
          <a:p>
            <a:pPr>
              <a:defRPr/>
            </a:pPr>
            <a:r>
              <a:rPr lang="ru-RU" dirty="0" smtClean="0"/>
              <a:t>  26</a:t>
            </a:r>
            <a:r>
              <a:rPr lang="ru-RU" baseline="0" dirty="0" smtClean="0"/>
              <a:t> </a:t>
            </a:r>
            <a:r>
              <a:rPr lang="ru-RU" dirty="0" smtClean="0"/>
              <a:t>314 чел.</a:t>
            </a:r>
            <a:endParaRPr lang="ru-RU" dirty="0"/>
          </a:p>
        </c:rich>
      </c:tx>
      <c:layout>
        <c:manualLayout>
          <c:xMode val="edge"/>
          <c:yMode val="edge"/>
          <c:x val="0.11424688081795625"/>
          <c:y val="1.4108629742894065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2916645625233628E-2"/>
          <c:y val="0.11936356486706155"/>
          <c:w val="0.32510981523938515"/>
          <c:h val="0.370761618592086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explosion val="24"/>
          <c:dPt>
            <c:idx val="0"/>
            <c:explosion val="0"/>
          </c:dPt>
          <c:dPt>
            <c:idx val="1"/>
            <c:explosion val="10"/>
          </c:dPt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elete val="1"/>
          </c:dLbls>
          <c:cat>
            <c:strRef>
              <c:f>Лист1!$A$2:$A$3</c:f>
              <c:strCache>
                <c:ptCount val="2"/>
                <c:pt idx="0">
                  <c:v>Бюджет</c:v>
                </c:pt>
                <c:pt idx="1">
                  <c:v>Платно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18144</c:v>
                </c:pt>
                <c:pt idx="1">
                  <c:v>8170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Бюджет</c:v>
                </c:pt>
                <c:pt idx="1">
                  <c:v>Платно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29438069591594301"/>
          <c:y val="4.0594904659716276E-2"/>
          <c:w val="0.11495071675537735"/>
          <c:h val="0.12882011647828587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2022 год</a:t>
            </a:r>
          </a:p>
          <a:p>
            <a:pPr>
              <a:defRPr/>
            </a:pPr>
            <a:r>
              <a:rPr lang="ru-RU" dirty="0" smtClean="0"/>
              <a:t>  25 907 </a:t>
            </a:r>
            <a:r>
              <a:rPr lang="ru-RU" baseline="0" dirty="0" smtClean="0"/>
              <a:t>чел.</a:t>
            </a: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2470780839895014"/>
          <c:y val="0.12614074803149636"/>
          <c:w val="0.49250524934383261"/>
          <c:h val="0.561359251968505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explosion val="25"/>
          <c:dPt>
            <c:idx val="0"/>
            <c:explosion val="10"/>
          </c:dPt>
          <c:dPt>
            <c:idx val="1"/>
            <c:explosion val="0"/>
          </c:dPt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Бюджет</c:v>
                </c:pt>
                <c:pt idx="1">
                  <c:v>Платно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18615</c:v>
                </c:pt>
                <c:pt idx="1">
                  <c:v>7292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66719160105016"/>
          <c:y val="0.10914788385826774"/>
          <c:w val="0.22624475065616831"/>
          <c:h val="0.1734699803149611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2023 год</a:t>
            </a:r>
          </a:p>
          <a:p>
            <a:pPr>
              <a:defRPr/>
            </a:pPr>
            <a:r>
              <a:rPr lang="ru-RU" dirty="0" smtClean="0"/>
              <a:t>  24 491 чел.</a:t>
            </a:r>
            <a:endParaRPr lang="ru-RU" dirty="0"/>
          </a:p>
        </c:rich>
      </c:tx>
      <c:layout>
        <c:manualLayout>
          <c:xMode val="edge"/>
          <c:yMode val="edge"/>
          <c:x val="0.27312500000000001"/>
          <c:y val="8.7500000000000008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1250000000000003E-2"/>
          <c:y val="0.19489074803149636"/>
          <c:w val="0.52375524934383311"/>
          <c:h val="0.601984251968505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20"/>
          <c:dPt>
            <c:idx val="0"/>
            <c:explosion val="0"/>
          </c:dPt>
          <c:dPt>
            <c:idx val="1"/>
            <c:explosion val="9"/>
          </c:dPt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Бюджет</c:v>
                </c:pt>
                <c:pt idx="1">
                  <c:v>Платно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17991</c:v>
                </c:pt>
                <c:pt idx="1">
                  <c:v>6500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0292191601050105"/>
          <c:y val="0.23102288385826791"/>
          <c:w val="0.22624475065616828"/>
          <c:h val="0.17346998031496114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>
              <a:defRPr/>
            </a:pPr>
            <a:fld id="{B822330A-AD4C-4BDE-A25A-C859AF119862}" type="datetimeFigureOut">
              <a:rPr lang="ru-RU"/>
              <a:pPr>
                <a:defRPr/>
              </a:pPr>
              <a:t>12.04.2024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>
              <a:defRPr/>
            </a:pPr>
            <a:fld id="{03D192CE-E133-4C4C-9BFF-1976B2FA7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9113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F086E6-C4A2-4F15-B05B-B46D76FC1742}" type="datetimeFigureOut">
              <a:rPr lang="ru-RU"/>
              <a:pPr>
                <a:defRPr/>
              </a:pPr>
              <a:t>12.04.2024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662"/>
            <a:ext cx="5447666" cy="4473654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1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2A6508-A0E6-4936-9900-EF8AA276E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6587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22338" y="755650"/>
            <a:ext cx="4949825" cy="3713163"/>
          </a:xfrm>
          <a:prstGeom prst="rect">
            <a:avLst/>
          </a:prstGeom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80431" y="4723114"/>
            <a:ext cx="5433348" cy="445781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spc="-1" smtClean="0">
                <a:latin typeface="Arial"/>
              </a:rPr>
              <a:t>Приложение 12</a:t>
            </a:r>
            <a:endParaRPr lang="ru-RU" sz="2000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3852889" y="9443344"/>
            <a:ext cx="2941681" cy="483378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95000"/>
              </a:lnSpc>
            </a:pPr>
            <a:fld id="{8AE4652D-0785-47C2-B828-84386A603072}" type="slidenum">
              <a:rPr lang="ru-RU" sz="1300" spc="-1">
                <a:solidFill>
                  <a:srgbClr val="000000"/>
                </a:solidFill>
                <a:latin typeface="Times New Roman"/>
                <a:ea typeface="Arial Unicode MS"/>
              </a:rPr>
              <a:pPr algn="r">
                <a:lnSpc>
                  <a:spcPct val="95000"/>
                </a:lnSpc>
              </a:pPr>
              <a:t>1</a:t>
            </a:fld>
            <a:endParaRPr lang="ru-RU" sz="1300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/>
          </a:bodyPr>
          <a:lstStyle>
            <a:lvl1pPr>
              <a:defRPr sz="2100">
                <a:latin typeface="Arial Black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323850" y="6296025"/>
            <a:ext cx="431800" cy="3730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11FB4-492E-4224-B909-E5BC3A9317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6478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77446389"/>
      </p:ext>
    </p:extLst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91513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323850" y="6269038"/>
            <a:ext cx="431800" cy="400050"/>
          </a:xfrm>
          <a:prstGeom prst="rect">
            <a:avLst/>
          </a:prstGeom>
          <a:solidFill>
            <a:srgbClr val="1744A9"/>
          </a:solidFill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832C6B-0D73-473E-AB1C-C4DC6231DB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115888"/>
          </a:xfrm>
          <a:prstGeom prst="rect">
            <a:avLst/>
          </a:prstGeom>
          <a:solidFill>
            <a:srgbClr val="1744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103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788" y="6269038"/>
            <a:ext cx="2411412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0" y="1052513"/>
            <a:ext cx="9144000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30" r:id="rId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100" kern="1200">
          <a:solidFill>
            <a:schemeClr val="tx1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5868144" y="3212976"/>
            <a:ext cx="3275856" cy="2363760"/>
          </a:xfrm>
          <a:prstGeom prst="rect">
            <a:avLst/>
          </a:prstGeom>
          <a:solidFill>
            <a:srgbClr val="00B0F0">
              <a:alpha val="30000"/>
            </a:srgbClr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760" tIns="47880" rIns="95760" bIns="47880" anchor="b">
            <a:noAutofit/>
          </a:bodyPr>
          <a:lstStyle/>
          <a:p>
            <a:pPr algn="ctr">
              <a:lnSpc>
                <a:spcPct val="93000"/>
              </a:lnSpc>
            </a:pPr>
            <a:r>
              <a:rPr lang="ru-RU" sz="1800" b="1" strike="noStrike" spc="-1" dirty="0">
                <a:solidFill>
                  <a:srgbClr val="3333CC"/>
                </a:solidFill>
                <a:latin typeface="Arial"/>
                <a:ea typeface="Arial Unicode MS"/>
              </a:rPr>
              <a:t>Лётный комплекс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0" y="2132856"/>
            <a:ext cx="2989440" cy="1097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3"/>
          <p:cNvSpPr/>
          <p:nvPr/>
        </p:nvSpPr>
        <p:spPr>
          <a:xfrm>
            <a:off x="0" y="3212976"/>
            <a:ext cx="5918400" cy="35594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760" tIns="47880" rIns="95760" bIns="47880" anchor="b">
            <a:noAutofit/>
          </a:bodyPr>
          <a:lstStyle/>
          <a:p>
            <a:pPr>
              <a:lnSpc>
                <a:spcPct val="93000"/>
              </a:lnSpc>
            </a:pPr>
            <a:r>
              <a:rPr lang="ru-RU" b="1" spc="-1" dirty="0" smtClean="0">
                <a:solidFill>
                  <a:srgbClr val="3333CC"/>
                </a:solidFill>
                <a:latin typeface="Arial"/>
                <a:ea typeface="Arial Unicode MS"/>
              </a:rPr>
              <a:t>Инженерно-технический</a:t>
            </a:r>
          </a:p>
          <a:p>
            <a:pPr>
              <a:lnSpc>
                <a:spcPct val="93000"/>
              </a:lnSpc>
            </a:pPr>
            <a:r>
              <a:rPr lang="ru-RU" b="1" spc="-1" dirty="0" smtClean="0">
                <a:solidFill>
                  <a:srgbClr val="3333CC"/>
                </a:solidFill>
                <a:latin typeface="Arial"/>
                <a:ea typeface="Arial Unicode MS"/>
              </a:rPr>
              <a:t>комплекс</a:t>
            </a:r>
            <a:endParaRPr lang="ru-RU" b="1" spc="-1" dirty="0">
              <a:solidFill>
                <a:srgbClr val="3333CC"/>
              </a:solidFill>
              <a:latin typeface="Arial"/>
              <a:ea typeface="Arial Unicode MS"/>
            </a:endParaRPr>
          </a:p>
        </p:txBody>
      </p:sp>
      <p:sp>
        <p:nvSpPr>
          <p:cNvPr id="129" name="CustomShape 4"/>
          <p:cNvSpPr/>
          <p:nvPr/>
        </p:nvSpPr>
        <p:spPr>
          <a:xfrm>
            <a:off x="467544" y="1700808"/>
            <a:ext cx="2345760" cy="42032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ct val="93000"/>
              </a:lnSpc>
            </a:pPr>
            <a:r>
              <a:rPr lang="ru-RU" sz="1000" b="1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Иркутский </a:t>
            </a:r>
            <a:r>
              <a:rPr lang="ru-RU" sz="10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филиал МГТУ ГА</a:t>
            </a:r>
            <a:endParaRPr lang="ru-RU" sz="1000" b="0" strike="noStrike" spc="-1" dirty="0">
              <a:solidFill>
                <a:srgbClr val="000099"/>
              </a:solidFill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ru-RU" sz="1000" b="1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Ростовский </a:t>
            </a:r>
            <a:r>
              <a:rPr lang="ru-RU" sz="10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филиал МГТУ ГА</a:t>
            </a:r>
            <a:endParaRPr lang="ru-RU" sz="1000" b="0" strike="noStrike" spc="-1" dirty="0">
              <a:solidFill>
                <a:srgbClr val="000099"/>
              </a:solidFill>
              <a:latin typeface="Arial"/>
            </a:endParaRPr>
          </a:p>
        </p:txBody>
      </p:sp>
      <p:sp>
        <p:nvSpPr>
          <p:cNvPr id="130" name="CustomShape 5"/>
          <p:cNvSpPr/>
          <p:nvPr/>
        </p:nvSpPr>
        <p:spPr>
          <a:xfrm>
            <a:off x="2987824" y="2132856"/>
            <a:ext cx="6156176" cy="1080120"/>
          </a:xfrm>
          <a:prstGeom prst="rect">
            <a:avLst/>
          </a:prstGeom>
          <a:solidFill>
            <a:srgbClr val="00B0F0">
              <a:alpha val="30000"/>
            </a:srgbClr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6"/>
          <p:cNvSpPr/>
          <p:nvPr/>
        </p:nvSpPr>
        <p:spPr>
          <a:xfrm>
            <a:off x="3237611" y="620688"/>
            <a:ext cx="2680790" cy="1224136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400" b="1" strike="noStrike" spc="-1" dirty="0">
                <a:solidFill>
                  <a:srgbClr val="FFFFFF"/>
                </a:solidFill>
                <a:latin typeface="Arial" pitchFamily="34" charset="0"/>
                <a:ea typeface="Arial Unicode MS"/>
                <a:cs typeface="Arial" pitchFamily="34" charset="0"/>
              </a:rPr>
              <a:t>Санкт-Петербургский государственный университет гражданской </a:t>
            </a:r>
            <a:r>
              <a:rPr lang="ru-RU" sz="1400" b="1" strike="noStrike" spc="-1" dirty="0" smtClean="0">
                <a:solidFill>
                  <a:srgbClr val="FFFFFF"/>
                </a:solidFill>
                <a:latin typeface="Arial" pitchFamily="34" charset="0"/>
                <a:ea typeface="Arial Unicode MS"/>
                <a:cs typeface="Arial" pitchFamily="34" charset="0"/>
              </a:rPr>
              <a:t>авиации имени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Главного маршала авиации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А.А. Новикова</a:t>
            </a:r>
            <a:endParaRPr lang="ru-RU" sz="1400" b="1" strike="noStrike" spc="-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CustomShape 7"/>
          <p:cNvSpPr/>
          <p:nvPr/>
        </p:nvSpPr>
        <p:spPr>
          <a:xfrm>
            <a:off x="6263406" y="620688"/>
            <a:ext cx="2654403" cy="1080120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400" b="1" strike="noStrike" spc="-1" dirty="0">
                <a:solidFill>
                  <a:srgbClr val="FFFFFF"/>
                </a:solidFill>
                <a:latin typeface="Arial"/>
                <a:ea typeface="Arial Unicode MS"/>
              </a:rPr>
              <a:t>Ульяновский  институт  гражданской авиации </a:t>
            </a:r>
            <a:r>
              <a:rPr lang="ru-RU" sz="1400" b="1" strike="noStrike" spc="-1" dirty="0" smtClean="0">
                <a:solidFill>
                  <a:srgbClr val="FFFFFF"/>
                </a:solidFill>
                <a:latin typeface="Arial"/>
                <a:ea typeface="Arial Unicode MS"/>
              </a:rPr>
              <a:t>имени Главного </a:t>
            </a:r>
            <a:r>
              <a:rPr lang="ru-RU" sz="1400" b="1" strike="noStrike" spc="-1" dirty="0">
                <a:solidFill>
                  <a:srgbClr val="FFFFFF"/>
                </a:solidFill>
                <a:latin typeface="Arial"/>
                <a:ea typeface="Arial Unicode MS"/>
              </a:rPr>
              <a:t>маршала авиации </a:t>
            </a:r>
            <a:r>
              <a:rPr lang="ru-RU" sz="1400" b="1" strike="noStrike" spc="-1" dirty="0" smtClean="0">
                <a:solidFill>
                  <a:srgbClr val="FFFFFF"/>
                </a:solidFill>
                <a:latin typeface="Arial"/>
                <a:ea typeface="Arial Unicode MS"/>
              </a:rPr>
              <a:t>Б.П</a:t>
            </a:r>
            <a:r>
              <a:rPr lang="ru-RU" sz="1400" b="1" strike="noStrike" spc="-1" dirty="0">
                <a:solidFill>
                  <a:srgbClr val="FFFFFF"/>
                </a:solidFill>
                <a:latin typeface="Arial"/>
                <a:ea typeface="Arial Unicode MS"/>
              </a:rPr>
              <a:t>. Бугаева</a:t>
            </a:r>
            <a:endParaRPr lang="ru-RU" sz="1400" b="1" strike="noStrike" spc="-1" dirty="0">
              <a:latin typeface="Arial"/>
            </a:endParaRPr>
          </a:p>
        </p:txBody>
      </p:sp>
      <p:sp>
        <p:nvSpPr>
          <p:cNvPr id="133" name="CustomShape 8"/>
          <p:cNvSpPr/>
          <p:nvPr/>
        </p:nvSpPr>
        <p:spPr>
          <a:xfrm>
            <a:off x="355488" y="2319472"/>
            <a:ext cx="2488320" cy="8442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Егорьевский 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авиационный технический колледж гражданской авиации имени 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  <a:p>
            <a:pPr algn="ctr">
              <a:lnSpc>
                <a:spcPts val="1568"/>
              </a:lnSpc>
            </a:pP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В.П. Чкалова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34" name="CustomShape 9"/>
          <p:cNvSpPr/>
          <p:nvPr/>
        </p:nvSpPr>
        <p:spPr>
          <a:xfrm>
            <a:off x="355488" y="3318832"/>
            <a:ext cx="2488320" cy="84564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 err="1">
                <a:solidFill>
                  <a:srgbClr val="002060"/>
                </a:solidFill>
                <a:latin typeface="Arial"/>
                <a:ea typeface="Arial Unicode MS"/>
              </a:rPr>
              <a:t>Кирсановский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авиационный технический колледж гражданской авиации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35" name="CustomShape 10"/>
          <p:cNvSpPr/>
          <p:nvPr/>
        </p:nvSpPr>
        <p:spPr>
          <a:xfrm>
            <a:off x="355488" y="4319632"/>
            <a:ext cx="2488320" cy="83756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Рыльский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авиационный технический колледж гражданской авиации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36" name="CustomShape 11"/>
          <p:cNvSpPr/>
          <p:nvPr/>
        </p:nvSpPr>
        <p:spPr>
          <a:xfrm>
            <a:off x="355488" y="5301208"/>
            <a:ext cx="2488320" cy="792088"/>
          </a:xfrm>
          <a:prstGeom prst="roundRect">
            <a:avLst>
              <a:gd name="adj" fmla="val 16218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Троицкий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авиационный технический колледж гражданской авиации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37" name="CustomShape 12"/>
          <p:cNvSpPr/>
          <p:nvPr/>
        </p:nvSpPr>
        <p:spPr>
          <a:xfrm>
            <a:off x="3347864" y="2204864"/>
            <a:ext cx="2489649" cy="86868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 err="1">
                <a:solidFill>
                  <a:srgbClr val="000099"/>
                </a:solidFill>
                <a:latin typeface="Arial"/>
                <a:ea typeface="Arial Unicode MS"/>
              </a:rPr>
              <a:t>Бугурусланское</a:t>
            </a: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 летное училище гражданской авиации имени Героя Советского Союза</a:t>
            </a:r>
            <a:endParaRPr lang="ru-RU" sz="1100" b="0" strike="noStrike" spc="-1" dirty="0">
              <a:solidFill>
                <a:srgbClr val="000099"/>
              </a:solidFill>
              <a:latin typeface="Arial"/>
            </a:endParaRPr>
          </a:p>
          <a:p>
            <a:pPr algn="ctr">
              <a:lnSpc>
                <a:spcPts val="1568"/>
              </a:lnSpc>
            </a:pP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П.Ф. </a:t>
            </a:r>
            <a:r>
              <a:rPr lang="ru-RU" sz="1100" b="0" strike="noStrike" spc="-1" dirty="0" err="1">
                <a:solidFill>
                  <a:srgbClr val="000099"/>
                </a:solidFill>
                <a:latin typeface="Arial"/>
                <a:ea typeface="Arial Unicode MS"/>
              </a:rPr>
              <a:t>Еромасова</a:t>
            </a: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 (колледж)</a:t>
            </a:r>
            <a:endParaRPr lang="ru-RU" sz="1100" b="0" strike="noStrike" spc="-1" dirty="0">
              <a:solidFill>
                <a:srgbClr val="000099"/>
              </a:solidFill>
              <a:latin typeface="Arial"/>
            </a:endParaRPr>
          </a:p>
        </p:txBody>
      </p:sp>
      <p:sp>
        <p:nvSpPr>
          <p:cNvPr id="138" name="CustomShape 13"/>
          <p:cNvSpPr/>
          <p:nvPr/>
        </p:nvSpPr>
        <p:spPr>
          <a:xfrm>
            <a:off x="3347864" y="4077072"/>
            <a:ext cx="2489649" cy="816776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Якутское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авиационное техническое училище   гражданской авиации </a:t>
            </a:r>
            <a:r>
              <a:rPr lang="ru-RU" sz="1100" b="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 имени </a:t>
            </a:r>
            <a:br>
              <a:rPr lang="ru-RU" sz="1100" b="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</a:br>
            <a:r>
              <a:rPr lang="ru-RU" sz="1100" b="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В.И. </a:t>
            </a: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Гришукова (колледж) 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39" name="CustomShape 14"/>
          <p:cNvSpPr/>
          <p:nvPr/>
        </p:nvSpPr>
        <p:spPr>
          <a:xfrm>
            <a:off x="6429489" y="2234025"/>
            <a:ext cx="2488320" cy="804662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Омский</a:t>
            </a: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 летно-технический колледж гражданской авиации имени А.В. </a:t>
            </a:r>
            <a:r>
              <a:rPr lang="ru-RU" sz="1100" b="0" strike="noStrike" spc="-1" dirty="0" err="1">
                <a:solidFill>
                  <a:srgbClr val="000099"/>
                </a:solidFill>
                <a:latin typeface="Arial"/>
                <a:ea typeface="Arial Unicode MS"/>
              </a:rPr>
              <a:t>Ляпидевского</a:t>
            </a:r>
            <a:endParaRPr lang="ru-RU" sz="1100" b="0" strike="noStrike" spc="-1" dirty="0">
              <a:solidFill>
                <a:srgbClr val="000099"/>
              </a:solidFill>
              <a:latin typeface="Arial"/>
            </a:endParaRPr>
          </a:p>
        </p:txBody>
      </p:sp>
      <p:sp>
        <p:nvSpPr>
          <p:cNvPr id="140" name="CustomShape 15"/>
          <p:cNvSpPr/>
          <p:nvPr/>
        </p:nvSpPr>
        <p:spPr>
          <a:xfrm>
            <a:off x="3347864" y="5013176"/>
            <a:ext cx="2489649" cy="77364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Красноярский филиал</a:t>
            </a:r>
            <a:r>
              <a:rPr lang="ru-RU" sz="110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</a:t>
            </a:r>
            <a:r>
              <a:rPr lang="ru-RU" sz="1100" spc="-1" dirty="0" smtClean="0">
                <a:solidFill>
                  <a:srgbClr val="000099"/>
                </a:solidFill>
                <a:latin typeface="Arial"/>
                <a:ea typeface="Arial Unicode MS"/>
              </a:rPr>
              <a:t>имени Героя Советского Союза </a:t>
            </a:r>
            <a:br>
              <a:rPr lang="ru-RU" sz="1100" spc="-1" dirty="0" smtClean="0">
                <a:solidFill>
                  <a:srgbClr val="000099"/>
                </a:solidFill>
                <a:latin typeface="Arial"/>
                <a:ea typeface="Arial Unicode MS"/>
              </a:rPr>
            </a:br>
            <a:r>
              <a:rPr lang="ru-RU" sz="1100" spc="-1" dirty="0" smtClean="0">
                <a:solidFill>
                  <a:srgbClr val="000099"/>
                </a:solidFill>
                <a:latin typeface="Arial"/>
                <a:ea typeface="Arial Unicode MS"/>
              </a:rPr>
              <a:t>В.С. Молокова </a:t>
            </a:r>
            <a:br>
              <a:rPr lang="ru-RU" sz="1100" spc="-1" dirty="0" smtClean="0">
                <a:solidFill>
                  <a:srgbClr val="000099"/>
                </a:solidFill>
                <a:latin typeface="Arial"/>
                <a:ea typeface="Arial Unicode MS"/>
              </a:rPr>
            </a:br>
            <a:r>
              <a:rPr lang="ru-RU" sz="110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Санкт-Петербургского </a:t>
            </a:r>
            <a:r>
              <a:rPr lang="ru-RU" sz="110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ГУ </a:t>
            </a:r>
            <a:r>
              <a:rPr lang="ru-RU" sz="110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ГА</a:t>
            </a:r>
            <a:endParaRPr lang="ru-RU" sz="110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41" name="CustomShape 16"/>
          <p:cNvSpPr/>
          <p:nvPr/>
        </p:nvSpPr>
        <p:spPr>
          <a:xfrm>
            <a:off x="6429489" y="3144571"/>
            <a:ext cx="2488320" cy="879544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 err="1">
                <a:solidFill>
                  <a:srgbClr val="000099"/>
                </a:solidFill>
                <a:latin typeface="Arial"/>
                <a:ea typeface="Arial Unicode MS"/>
              </a:rPr>
              <a:t>Сасовское</a:t>
            </a: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 имени Героя Советского Союза Тарана Г.А. летное училище гражданской авиации </a:t>
            </a:r>
            <a:endParaRPr lang="ru-RU" sz="1100" b="0" strike="noStrike" spc="-1" dirty="0">
              <a:solidFill>
                <a:srgbClr val="000099"/>
              </a:solidFill>
              <a:latin typeface="Arial"/>
            </a:endParaRPr>
          </a:p>
        </p:txBody>
      </p:sp>
      <p:sp>
        <p:nvSpPr>
          <p:cNvPr id="142" name="CustomShape 17"/>
          <p:cNvSpPr/>
          <p:nvPr/>
        </p:nvSpPr>
        <p:spPr>
          <a:xfrm>
            <a:off x="6429489" y="4120199"/>
            <a:ext cx="2488320" cy="852675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 err="1">
                <a:solidFill>
                  <a:srgbClr val="000099"/>
                </a:solidFill>
                <a:latin typeface="Arial"/>
                <a:ea typeface="Arial Unicode MS"/>
              </a:rPr>
              <a:t>Краснокутское</a:t>
            </a:r>
            <a:r>
              <a:rPr lang="ru-RU" sz="1100" b="0" strike="noStrike" spc="-1" dirty="0">
                <a:solidFill>
                  <a:srgbClr val="000099"/>
                </a:solidFill>
                <a:latin typeface="Arial"/>
                <a:ea typeface="Arial Unicode MS"/>
              </a:rPr>
              <a:t> летное училище гражданской авиации имени заслуженного пилота СССР Васина И.Ф.</a:t>
            </a:r>
            <a:endParaRPr lang="ru-RU" sz="1100" b="0" strike="noStrike" spc="-1" dirty="0">
              <a:solidFill>
                <a:srgbClr val="000099"/>
              </a:solidFill>
              <a:latin typeface="Arial"/>
            </a:endParaRPr>
          </a:p>
        </p:txBody>
      </p:sp>
      <p:sp>
        <p:nvSpPr>
          <p:cNvPr id="143" name="Line 18"/>
          <p:cNvSpPr/>
          <p:nvPr/>
        </p:nvSpPr>
        <p:spPr>
          <a:xfrm>
            <a:off x="214338" y="90432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Line 19"/>
          <p:cNvSpPr/>
          <p:nvPr/>
        </p:nvSpPr>
        <p:spPr>
          <a:xfrm>
            <a:off x="214338" y="2689920"/>
            <a:ext cx="214671" cy="288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Line 20"/>
          <p:cNvSpPr/>
          <p:nvPr/>
        </p:nvSpPr>
        <p:spPr>
          <a:xfrm>
            <a:off x="214338" y="361908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" name="Line 21"/>
          <p:cNvSpPr/>
          <p:nvPr/>
        </p:nvSpPr>
        <p:spPr>
          <a:xfrm>
            <a:off x="214338" y="461988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Line 22"/>
          <p:cNvSpPr/>
          <p:nvPr/>
        </p:nvSpPr>
        <p:spPr>
          <a:xfrm>
            <a:off x="3214080" y="905760"/>
            <a:ext cx="214338" cy="288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" name="Line 23"/>
          <p:cNvSpPr/>
          <p:nvPr/>
        </p:nvSpPr>
        <p:spPr>
          <a:xfrm>
            <a:off x="3214080" y="3655800"/>
            <a:ext cx="214338" cy="180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Line 24"/>
          <p:cNvSpPr/>
          <p:nvPr/>
        </p:nvSpPr>
        <p:spPr>
          <a:xfrm>
            <a:off x="3214080" y="2619360"/>
            <a:ext cx="214338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0" name="Line 25"/>
          <p:cNvSpPr/>
          <p:nvPr/>
        </p:nvSpPr>
        <p:spPr>
          <a:xfrm>
            <a:off x="3214080" y="4438080"/>
            <a:ext cx="214338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Line 26"/>
          <p:cNvSpPr/>
          <p:nvPr/>
        </p:nvSpPr>
        <p:spPr>
          <a:xfrm>
            <a:off x="3214080" y="5366880"/>
            <a:ext cx="214338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Line 27"/>
          <p:cNvSpPr/>
          <p:nvPr/>
        </p:nvSpPr>
        <p:spPr>
          <a:xfrm>
            <a:off x="3214080" y="6224040"/>
            <a:ext cx="214338" cy="288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Line 28"/>
          <p:cNvSpPr/>
          <p:nvPr/>
        </p:nvSpPr>
        <p:spPr>
          <a:xfrm>
            <a:off x="6214818" y="905760"/>
            <a:ext cx="214671" cy="288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Line 29"/>
          <p:cNvSpPr/>
          <p:nvPr/>
        </p:nvSpPr>
        <p:spPr>
          <a:xfrm>
            <a:off x="6214818" y="261936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Line 30"/>
          <p:cNvSpPr/>
          <p:nvPr/>
        </p:nvSpPr>
        <p:spPr>
          <a:xfrm>
            <a:off x="6214818" y="354852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Line 31"/>
          <p:cNvSpPr/>
          <p:nvPr/>
        </p:nvSpPr>
        <p:spPr>
          <a:xfrm>
            <a:off x="6214818" y="4477320"/>
            <a:ext cx="214671" cy="144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Line 32"/>
          <p:cNvSpPr/>
          <p:nvPr/>
        </p:nvSpPr>
        <p:spPr>
          <a:xfrm>
            <a:off x="214338" y="908640"/>
            <a:ext cx="0" cy="488196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Line 33"/>
          <p:cNvSpPr/>
          <p:nvPr/>
        </p:nvSpPr>
        <p:spPr>
          <a:xfrm>
            <a:off x="3214080" y="908640"/>
            <a:ext cx="0" cy="531540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Line 34"/>
          <p:cNvSpPr/>
          <p:nvPr/>
        </p:nvSpPr>
        <p:spPr>
          <a:xfrm flipH="1">
            <a:off x="6156176" y="1052736"/>
            <a:ext cx="1662" cy="3570120"/>
          </a:xfrm>
          <a:prstGeom prst="line">
            <a:avLst/>
          </a:prstGeom>
          <a:ln w="316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0" name="Line 35"/>
          <p:cNvSpPr/>
          <p:nvPr/>
        </p:nvSpPr>
        <p:spPr>
          <a:xfrm flipH="1">
            <a:off x="70449" y="1977120"/>
            <a:ext cx="1329" cy="485604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Line 36"/>
          <p:cNvSpPr/>
          <p:nvPr/>
        </p:nvSpPr>
        <p:spPr>
          <a:xfrm>
            <a:off x="71778" y="6833160"/>
            <a:ext cx="6000480" cy="288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Line 37"/>
          <p:cNvSpPr/>
          <p:nvPr/>
        </p:nvSpPr>
        <p:spPr>
          <a:xfrm>
            <a:off x="6059298" y="3125520"/>
            <a:ext cx="12960" cy="363852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Line 38"/>
          <p:cNvSpPr/>
          <p:nvPr/>
        </p:nvSpPr>
        <p:spPr>
          <a:xfrm flipH="1" flipV="1">
            <a:off x="3071520" y="3124080"/>
            <a:ext cx="3000738" cy="144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Line 39"/>
          <p:cNvSpPr/>
          <p:nvPr/>
        </p:nvSpPr>
        <p:spPr>
          <a:xfrm>
            <a:off x="3000738" y="2214720"/>
            <a:ext cx="34560" cy="90432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Line 40"/>
          <p:cNvSpPr/>
          <p:nvPr/>
        </p:nvSpPr>
        <p:spPr>
          <a:xfrm>
            <a:off x="71778" y="2190240"/>
            <a:ext cx="9000222" cy="144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Line 41"/>
          <p:cNvSpPr/>
          <p:nvPr/>
        </p:nvSpPr>
        <p:spPr>
          <a:xfrm>
            <a:off x="9052950" y="1977120"/>
            <a:ext cx="0" cy="342900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Line 42"/>
          <p:cNvSpPr/>
          <p:nvPr/>
        </p:nvSpPr>
        <p:spPr>
          <a:xfrm flipH="1" flipV="1">
            <a:off x="6043683" y="5515792"/>
            <a:ext cx="2999742" cy="144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CustomShape 43"/>
          <p:cNvSpPr/>
          <p:nvPr/>
        </p:nvSpPr>
        <p:spPr>
          <a:xfrm>
            <a:off x="214338" y="620688"/>
            <a:ext cx="2670093" cy="1080120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400" b="1" strike="noStrike" spc="-1" dirty="0">
                <a:solidFill>
                  <a:srgbClr val="FFFFFF"/>
                </a:solidFill>
                <a:latin typeface="Arial"/>
                <a:ea typeface="Arial Unicode MS"/>
              </a:rPr>
              <a:t>Московский государственный технический университет гражданской авиации </a:t>
            </a:r>
            <a:endParaRPr lang="ru-RU" sz="1400" b="1" strike="noStrike" spc="-1" dirty="0">
              <a:latin typeface="Arial"/>
            </a:endParaRPr>
          </a:p>
        </p:txBody>
      </p:sp>
      <p:sp>
        <p:nvSpPr>
          <p:cNvPr id="169" name="Line 44"/>
          <p:cNvSpPr/>
          <p:nvPr/>
        </p:nvSpPr>
        <p:spPr>
          <a:xfrm>
            <a:off x="71778" y="1977120"/>
            <a:ext cx="9000222" cy="288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CustomShape 45"/>
          <p:cNvSpPr/>
          <p:nvPr/>
        </p:nvSpPr>
        <p:spPr>
          <a:xfrm>
            <a:off x="3185992" y="1772816"/>
            <a:ext cx="2845218" cy="44018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5760" tIns="47880" rIns="95760" bIns="47880">
            <a:spAutoFit/>
          </a:bodyPr>
          <a:lstStyle/>
          <a:p>
            <a:pPr algn="ctr">
              <a:lnSpc>
                <a:spcPct val="93000"/>
              </a:lnSpc>
            </a:pPr>
            <a:r>
              <a:rPr lang="ru-RU" sz="2400" b="1" strike="noStrike" spc="-1" dirty="0">
                <a:solidFill>
                  <a:srgbClr val="C00000"/>
                </a:solidFill>
                <a:latin typeface="Arial"/>
                <a:ea typeface="Arial Unicode MS"/>
              </a:rPr>
              <a:t>Филиалы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171" name="CustomShape 46"/>
          <p:cNvSpPr/>
          <p:nvPr/>
        </p:nvSpPr>
        <p:spPr>
          <a:xfrm>
            <a:off x="3347864" y="5877272"/>
            <a:ext cx="2488320" cy="7002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Хабаровский филиал </a:t>
            </a: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имени </a:t>
            </a:r>
            <a:b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</a:b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Б.Г. </a:t>
            </a:r>
            <a:r>
              <a:rPr lang="ru-RU" sz="1100" spc="-1" dirty="0" err="1" smtClean="0">
                <a:solidFill>
                  <a:srgbClr val="002060"/>
                </a:solidFill>
                <a:latin typeface="Arial"/>
                <a:ea typeface="Arial Unicode MS"/>
              </a:rPr>
              <a:t>Езерского</a:t>
            </a: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 </a:t>
            </a:r>
            <a:r>
              <a:rPr lang="ru-RU" sz="1100" spc="-1" smtClean="0">
                <a:solidFill>
                  <a:srgbClr val="002060"/>
                </a:solidFill>
                <a:latin typeface="Arial"/>
                <a:ea typeface="Arial Unicode MS"/>
              </a:rPr>
              <a:t/>
            </a:r>
            <a:br>
              <a:rPr lang="ru-RU" sz="1100" spc="-1" smtClean="0">
                <a:solidFill>
                  <a:srgbClr val="002060"/>
                </a:solidFill>
                <a:latin typeface="Arial"/>
                <a:ea typeface="Arial Unicode MS"/>
              </a:rPr>
            </a:br>
            <a:r>
              <a:rPr lang="ru-RU" sz="1100" spc="-1" smtClean="0">
                <a:solidFill>
                  <a:srgbClr val="002060"/>
                </a:solidFill>
                <a:latin typeface="Arial"/>
                <a:ea typeface="Arial Unicode MS"/>
              </a:rPr>
              <a:t>Санкт</a:t>
            </a:r>
            <a:r>
              <a:rPr lang="ru-RU" sz="1100" b="0" strike="noStrike" spc="-1" smtClean="0">
                <a:solidFill>
                  <a:srgbClr val="002060"/>
                </a:solidFill>
                <a:latin typeface="Arial"/>
                <a:ea typeface="Arial Unicode MS"/>
              </a:rPr>
              <a:t>–Петербургского </a:t>
            </a:r>
            <a:r>
              <a:rPr lang="ru-RU" sz="1100" b="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ГУ </a:t>
            </a:r>
            <a:r>
              <a:rPr lang="ru-RU" sz="1100" b="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ГА</a:t>
            </a:r>
            <a:endParaRPr lang="ru-RU" sz="1100" b="0" strike="noStrike" spc="-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72" name="CustomShape 47"/>
          <p:cNvSpPr/>
          <p:nvPr/>
        </p:nvSpPr>
        <p:spPr>
          <a:xfrm>
            <a:off x="9637" y="178774"/>
            <a:ext cx="9132480" cy="411136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1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+mj-ea"/>
                <a:cs typeface="Arial" pitchFamily="34" charset="0"/>
              </a:rPr>
              <a:t>Учебные заведения гражданской авиации России</a:t>
            </a:r>
          </a:p>
        </p:txBody>
      </p:sp>
      <p:sp>
        <p:nvSpPr>
          <p:cNvPr id="173" name="Line 48"/>
          <p:cNvSpPr/>
          <p:nvPr/>
        </p:nvSpPr>
        <p:spPr>
          <a:xfrm>
            <a:off x="214338" y="5790600"/>
            <a:ext cx="214671" cy="0"/>
          </a:xfrm>
          <a:prstGeom prst="line">
            <a:avLst/>
          </a:prstGeom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CustomShape 49"/>
          <p:cNvSpPr/>
          <p:nvPr/>
        </p:nvSpPr>
        <p:spPr>
          <a:xfrm>
            <a:off x="3348000" y="3228596"/>
            <a:ext cx="2488320" cy="776468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1568"/>
              </a:lnSpc>
            </a:pPr>
            <a:r>
              <a:rPr lang="ru-RU" sz="1100" b="1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Выборгский филиал</a:t>
            </a:r>
            <a:r>
              <a:rPr lang="ru-RU" sz="110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 </a:t>
            </a: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имени маршала авиации </a:t>
            </a:r>
            <a:b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</a:b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С.Ф. Жаворонкова </a:t>
            </a:r>
            <a:b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</a:br>
            <a:r>
              <a:rPr lang="ru-RU" sz="1100" spc="-1" dirty="0" smtClean="0">
                <a:solidFill>
                  <a:srgbClr val="002060"/>
                </a:solidFill>
                <a:latin typeface="Arial"/>
                <a:ea typeface="Arial Unicode MS"/>
              </a:rPr>
              <a:t>Санкт-Петербургского </a:t>
            </a:r>
            <a:r>
              <a:rPr lang="ru-RU" sz="1100" strike="noStrike" spc="-1" dirty="0">
                <a:solidFill>
                  <a:srgbClr val="002060"/>
                </a:solidFill>
                <a:latin typeface="Arial"/>
                <a:ea typeface="Arial Unicode MS"/>
              </a:rPr>
              <a:t>ГУ </a:t>
            </a:r>
            <a:r>
              <a:rPr lang="ru-RU" sz="1100" strike="noStrike" spc="-1" dirty="0" smtClean="0">
                <a:solidFill>
                  <a:srgbClr val="002060"/>
                </a:solidFill>
                <a:latin typeface="Arial"/>
                <a:ea typeface="Arial Unicode MS"/>
              </a:rPr>
              <a:t>ГА</a:t>
            </a:r>
            <a:endParaRPr lang="ru-RU" sz="1100" strike="noStrike" spc="-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9393321"/>
      </p:ext>
    </p:extLst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Box 3"/>
          <p:cNvSpPr txBox="1">
            <a:spLocks noChangeArrowheads="1"/>
          </p:cNvSpPr>
          <p:nvPr/>
        </p:nvSpPr>
        <p:spPr bwMode="auto">
          <a:xfrm>
            <a:off x="0" y="98629"/>
            <a:ext cx="91440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100" b="1" dirty="0" smtClean="0">
                <a:solidFill>
                  <a:srgbClr val="1E1EB8"/>
                </a:solidFill>
              </a:rPr>
              <a:t>Общая численность обучающихся в учебных заведениях гражданской авиации</a:t>
            </a:r>
            <a:endParaRPr lang="ru-RU" sz="2100" b="1" dirty="0">
              <a:solidFill>
                <a:srgbClr val="1E1EB8"/>
              </a:solidFill>
            </a:endParaRPr>
          </a:p>
        </p:txBody>
      </p:sp>
      <p:sp>
        <p:nvSpPr>
          <p:cNvPr id="5" name="Подзаголовок 5"/>
          <p:cNvSpPr txBox="1">
            <a:spLocks/>
          </p:cNvSpPr>
          <p:nvPr/>
        </p:nvSpPr>
        <p:spPr>
          <a:xfrm>
            <a:off x="8655857" y="6405331"/>
            <a:ext cx="524655" cy="35524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83282FD0-6A88-4493-9B81-78BA5DBCAC70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79512" y="1124744"/>
          <a:ext cx="95050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3203848" y="105273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2411760" y="321297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12782</TotalTime>
  <Words>176</Words>
  <Application>Microsoft Office PowerPoint</Application>
  <PresentationFormat>Экран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</dc:title>
  <dc:creator>Михеева Елена</dc:creator>
  <cp:lastModifiedBy>Priemnaya_kadry</cp:lastModifiedBy>
  <cp:revision>668</cp:revision>
  <cp:lastPrinted>2021-03-11T14:49:11Z</cp:lastPrinted>
  <dcterms:created xsi:type="dcterms:W3CDTF">2020-03-05T12:54:43Z</dcterms:created>
  <dcterms:modified xsi:type="dcterms:W3CDTF">2024-04-12T15:23:08Z</dcterms:modified>
</cp:coreProperties>
</file>