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343" r:id="rId2"/>
    <p:sldId id="345" r:id="rId3"/>
    <p:sldId id="329" r:id="rId4"/>
    <p:sldId id="332" r:id="rId5"/>
    <p:sldId id="337" r:id="rId6"/>
    <p:sldId id="338" r:id="rId7"/>
    <p:sldId id="336" r:id="rId8"/>
    <p:sldId id="344" r:id="rId9"/>
    <p:sldId id="346" r:id="rId10"/>
    <p:sldId id="314" r:id="rId11"/>
    <p:sldId id="325" r:id="rId12"/>
    <p:sldId id="340" r:id="rId13"/>
    <p:sldId id="347" r:id="rId14"/>
    <p:sldId id="342" r:id="rId15"/>
    <p:sldId id="315" r:id="rId16"/>
    <p:sldId id="34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0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2D5"/>
    <a:srgbClr val="CC0000"/>
    <a:srgbClr val="CE563F"/>
    <a:srgbClr val="EC5026"/>
    <a:srgbClr val="18D689"/>
    <a:srgbClr val="DCAC44"/>
    <a:srgbClr val="3BC0E4"/>
    <a:srgbClr val="109CDC"/>
    <a:srgbClr val="A94435"/>
    <a:srgbClr val="082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7" autoAdjust="0"/>
    <p:restoredTop sz="94677" autoAdjust="0"/>
  </p:normalViewPr>
  <p:slideViewPr>
    <p:cSldViewPr snapToGrid="0">
      <p:cViewPr varScale="1">
        <p:scale>
          <a:sx n="106" d="100"/>
          <a:sy n="106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Число предприятий сферы</a:t>
            </a:r>
            <a:r>
              <a:rPr lang="ru-RU" baseline="0" dirty="0" smtClean="0"/>
              <a:t> БАС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90</c:v>
                </c:pt>
                <c:pt idx="3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400</c:v>
                </c:pt>
                <c:pt idx="3">
                  <c:v>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47968"/>
        <c:axId val="316049536"/>
      </c:barChart>
      <c:catAx>
        <c:axId val="31604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049536"/>
        <c:crosses val="autoZero"/>
        <c:auto val="1"/>
        <c:lblAlgn val="ctr"/>
        <c:lblOffset val="100"/>
        <c:noMultiLvlLbl val="0"/>
      </c:catAx>
      <c:valAx>
        <c:axId val="3160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04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Число </a:t>
            </a:r>
            <a:r>
              <a:rPr lang="ru-RU" baseline="0" dirty="0" smtClean="0"/>
              <a:t> коммерческих внешних пилотов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150</c:v>
                </c:pt>
                <c:pt idx="2">
                  <c:v>300</c:v>
                </c:pt>
                <c:pt idx="3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600</c:v>
                </c:pt>
                <c:pt idx="2">
                  <c:v>8000</c:v>
                </c:pt>
                <c:pt idx="3">
                  <c:v>75000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52280"/>
        <c:axId val="316051496"/>
      </c:barChart>
      <c:catAx>
        <c:axId val="31605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051496"/>
        <c:crosses val="autoZero"/>
        <c:auto val="1"/>
        <c:lblAlgn val="ctr"/>
        <c:lblOffset val="100"/>
        <c:noMultiLvlLbl val="0"/>
      </c:catAx>
      <c:valAx>
        <c:axId val="31605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05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68D9-40BC-4D7A-8DFD-C6242DDA652C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45B64-F4A6-483E-8218-B659B002E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9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42747" y="2902377"/>
            <a:ext cx="11275944" cy="298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" y="282155"/>
            <a:ext cx="2484782" cy="561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32" y="335838"/>
            <a:ext cx="1734879" cy="1156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74" y="172034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ГРАЖДАНСКИЕ БЕСПИЛОТНЫЕ АВИАЦИОННЫЕ СИСТЕМЫ</a:t>
            </a:r>
          </a:p>
          <a:p>
            <a:pPr algn="ctr"/>
            <a:r>
              <a:rPr lang="ru-RU" sz="2800" b="1" dirty="0" smtClean="0"/>
              <a:t>РОССИЙСКОЙ ФЕДЕРАЦИИ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139274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РАЗВИТИЕ</a:t>
            </a:r>
          </a:p>
          <a:p>
            <a:pPr algn="ctr"/>
            <a:r>
              <a:rPr lang="ru-RU" sz="4800" b="1" dirty="0" smtClean="0"/>
              <a:t>или</a:t>
            </a:r>
          </a:p>
          <a:p>
            <a:pPr algn="ctr"/>
            <a:r>
              <a:rPr lang="ru-RU" sz="4800" b="1" dirty="0" smtClean="0"/>
              <a:t>ТУПИК?</a:t>
            </a:r>
            <a:endParaRPr lang="ru-RU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8324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61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cs typeface="Calibri Light" panose="020F0302020204030204" pitchFamily="34" charset="0"/>
              </a:rPr>
              <a:t>    СРАВНИТЕЛЬНАЯ ДИНАМИКА:</a:t>
            </a:r>
            <a:endParaRPr lang="ru-RU" altLang="ru-RU" sz="2000" b="1" dirty="0">
              <a:cs typeface="Calibri Light" panose="020F0302020204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57434464"/>
              </p:ext>
            </p:extLst>
          </p:nvPr>
        </p:nvGraphicFramePr>
        <p:xfrm>
          <a:off x="1863034" y="91347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81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61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cs typeface="Calibri Light" panose="020F0302020204030204" pitchFamily="34" charset="0"/>
              </a:rPr>
              <a:t>    СРАВНИТЕЛЬНАЯ ДИНАМИКА:</a:t>
            </a:r>
            <a:endParaRPr lang="ru-RU" altLang="ru-RU" sz="2000" b="1" dirty="0">
              <a:cs typeface="Calibri Light" panose="020F0302020204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37994507"/>
              </p:ext>
            </p:extLst>
          </p:nvPr>
        </p:nvGraphicFramePr>
        <p:xfrm>
          <a:off x="1863034" y="91347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1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ÐÐ°ÑÑÐ¸Ð½ÐºÐ¸ Ð¿Ð¾ Ð·Ð°Ð¿ÑÐ¾ÑÑ Ð²Ð»Ð°Ð´Ð¸Ð¼Ð¸Ñ Ð¿ÑÑÐ¸Ð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3" t="-2056" r="2023" b="2056"/>
          <a:stretch/>
        </p:blipFill>
        <p:spPr bwMode="auto">
          <a:xfrm>
            <a:off x="-252000" y="-144000"/>
            <a:ext cx="12461060" cy="700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3080" y="125052"/>
            <a:ext cx="2892453" cy="294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течение шести лет мы должны практически удвоить объём </a:t>
            </a:r>
            <a:r>
              <a:rPr lang="ru-RU" b="1" dirty="0" err="1">
                <a:solidFill>
                  <a:srgbClr val="002060"/>
                </a:solidFill>
              </a:rPr>
              <a:t>несырьевого</a:t>
            </a:r>
            <a:r>
              <a:rPr lang="ru-RU" b="1" dirty="0">
                <a:solidFill>
                  <a:srgbClr val="002060"/>
                </a:solidFill>
              </a:rPr>
              <a:t>, неэнергетического экспорта до 250 миллиардов долларов.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967" y="125052"/>
            <a:ext cx="3268489" cy="502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В кратчайшие сроки нам необходимо создать передовую законодательную базу, снять все барьеры для разработки и широкого применения робототехники, искусственного интеллекта, беспилотного </a:t>
            </a:r>
            <a:r>
              <a:rPr lang="ru-RU" b="1" dirty="0" smtClean="0"/>
              <a:t>транспорта.</a:t>
            </a:r>
            <a:endParaRPr lang="ru-RU" b="1" dirty="0"/>
          </a:p>
          <a:p>
            <a:pPr>
              <a:lnSpc>
                <a:spcPct val="15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71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" y="282155"/>
            <a:ext cx="2484782" cy="561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32" y="335838"/>
            <a:ext cx="1734879" cy="115658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2747" y="2902377"/>
            <a:ext cx="11275944" cy="298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574" y="172034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ГРАЖДАНСКИЕ БЕСПИЛОТНЫЕ АВИАЦИОННЫЕ СИСТЕМЫ</a:t>
            </a:r>
          </a:p>
          <a:p>
            <a:pPr algn="ctr"/>
            <a:r>
              <a:rPr lang="ru-RU" sz="2800" b="1" dirty="0" smtClean="0"/>
              <a:t>РОССИЙСКОЙ ФЕДЕРАЦИИ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60117"/>
            <a:ext cx="1219200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НЕТ ЗАКОНОДАТЕЛЬСТВА – НЕТ РАЗВИТИЯ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/>
              <a:t>НЕТ </a:t>
            </a:r>
            <a:r>
              <a:rPr lang="ru-RU" sz="3600" b="1" dirty="0" smtClean="0"/>
              <a:t>БЕЗОПАСНОСТИ – НЕТ ЗАКОНОДАТЕЛЬСТВА</a:t>
            </a:r>
          </a:p>
          <a:p>
            <a:pPr algn="ctr">
              <a:lnSpc>
                <a:spcPct val="150000"/>
              </a:lnSpc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764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399" y="1206683"/>
            <a:ext cx="11277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Шаг 1. БВС по ПВП = авиамодель! </a:t>
            </a:r>
          </a:p>
          <a:p>
            <a:pPr algn="ctr"/>
            <a:endParaRPr lang="ru-RU" sz="2800" b="1" dirty="0"/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/>
              <a:t>Выделить слой 150 </a:t>
            </a:r>
            <a:r>
              <a:rPr lang="ru-RU" sz="3200" b="1" dirty="0" smtClean="0"/>
              <a:t>м</a:t>
            </a:r>
            <a:endParaRPr lang="ru-RU" sz="3200" b="1" dirty="0" smtClean="0"/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/>
              <a:t>Не обременять процедурами и </a:t>
            </a:r>
            <a:r>
              <a:rPr lang="ru-RU" sz="3200" b="1" dirty="0" err="1" smtClean="0"/>
              <a:t>доп.средствами</a:t>
            </a:r>
            <a:endParaRPr lang="ru-RU" sz="3200" b="1" dirty="0" smtClean="0"/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/>
              <a:t>Учет, обучение, страхование – спортивные или профессиональные </a:t>
            </a:r>
            <a:r>
              <a:rPr lang="ru-RU" sz="3200" b="1" dirty="0" smtClean="0"/>
              <a:t>организации</a:t>
            </a:r>
            <a:endParaRPr lang="ru-RU" sz="32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" y="282155"/>
            <a:ext cx="2484782" cy="561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32" y="335838"/>
            <a:ext cx="1734879" cy="11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69824" y="2497907"/>
            <a:ext cx="7178391" cy="2089007"/>
            <a:chOff x="2640701" y="1428224"/>
            <a:chExt cx="7178391" cy="2089007"/>
          </a:xfrm>
        </p:grpSpPr>
        <p:sp>
          <p:nvSpPr>
            <p:cNvPr id="11" name="Блок-схема: узел 10"/>
            <p:cNvSpPr/>
            <p:nvPr/>
          </p:nvSpPr>
          <p:spPr>
            <a:xfrm>
              <a:off x="6937082" y="1429231"/>
              <a:ext cx="2088000" cy="2088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279400" sx="130000" sy="130000" algn="ctr" rotWithShape="0">
                <a:srgbClr val="FDF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3011628" y="1429231"/>
              <a:ext cx="2088000" cy="2088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279400" sx="130000" sy="130000" algn="ctr" rotWithShape="0">
                <a:srgbClr val="FDF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16562" y="1428224"/>
              <a:ext cx="3902530" cy="181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1373">
              <a:off x="2640701" y="1895584"/>
              <a:ext cx="2715304" cy="1206048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" y="282155"/>
            <a:ext cx="2484782" cy="5615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4399" y="1206683"/>
            <a:ext cx="1111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Шаг 2. Интеграция на высоте 200 - 400 м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2988" y="5834051"/>
            <a:ext cx="983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Более 90% работ – неконтролируемое </a:t>
            </a:r>
            <a:r>
              <a:rPr lang="ru-RU" dirty="0" smtClean="0"/>
              <a:t>ВП </a:t>
            </a:r>
            <a:r>
              <a:rPr lang="ru-RU" dirty="0" smtClean="0"/>
              <a:t>до 400 м, регионы без инфраструктуры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5255" y="4384220"/>
            <a:ext cx="1830950" cy="1113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Наблюдение?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Сообщения?</a:t>
            </a:r>
          </a:p>
        </p:txBody>
      </p:sp>
    </p:spTree>
    <p:extLst>
      <p:ext uri="{BB962C8B-B14F-4D97-AF65-F5344CB8AC3E}">
        <p14:creationId xmlns:p14="http://schemas.microsoft.com/office/powerpoint/2010/main" val="20638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399" y="1206683"/>
            <a:ext cx="11181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Технология МПСН </a:t>
            </a:r>
          </a:p>
          <a:p>
            <a:pPr algn="ctr"/>
            <a:endParaRPr lang="ru-RU" sz="800" b="1" dirty="0"/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/>
              <a:t>Высота от 500 м.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/>
              <a:t>Только контролируемое ВП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/>
              <a:t>Нормативный запрет других технологий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/>
              <a:t>И многое другое</a:t>
            </a:r>
            <a:endParaRPr lang="ru-RU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" y="282155"/>
            <a:ext cx="2484782" cy="561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32" y="335838"/>
            <a:ext cx="1734879" cy="11565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2851" y="4713537"/>
            <a:ext cx="3764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ТУПИК…..?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2081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442747" y="2902377"/>
            <a:ext cx="11275944" cy="298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" y="282155"/>
            <a:ext cx="2484782" cy="561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32" y="335838"/>
            <a:ext cx="1734879" cy="1156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139274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ГЛАВНЫЕ ПРИОРИТЕТЫ:</a:t>
            </a:r>
          </a:p>
          <a:p>
            <a:pPr algn="ctr"/>
            <a:endParaRPr lang="ru-RU" sz="2800" b="1" dirty="0" smtClean="0"/>
          </a:p>
          <a:p>
            <a:pPr marL="514350" indent="-514350" algn="ctr">
              <a:lnSpc>
                <a:spcPct val="200000"/>
              </a:lnSpc>
              <a:buFontTx/>
              <a:buAutoNum type="arabicPeriod"/>
            </a:pPr>
            <a:r>
              <a:rPr lang="ru-RU" sz="2800" b="1" dirty="0"/>
              <a:t>БЕЗОПАСНОСТЬ ПОЛЕТОВ И НАЦИОНАЛЬНАЯ</a:t>
            </a:r>
          </a:p>
          <a:p>
            <a:pPr marL="514350" indent="-514350" algn="ctr">
              <a:lnSpc>
                <a:spcPct val="200000"/>
              </a:lnSpc>
              <a:buAutoNum type="arabicPeriod"/>
            </a:pPr>
            <a:r>
              <a:rPr lang="ru-RU" sz="2800" b="1" dirty="0" smtClean="0"/>
              <a:t>РАЗВИТИЕ И РОСТ ЭКОНОМИКИ ГОСУДАРСТВА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74" y="172034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ГРАЖДАНСКИЕ БЕСПИЛОТНЫЕ АВИАЦИОННЫЕ СИСТЕМЫ</a:t>
            </a:r>
          </a:p>
          <a:p>
            <a:pPr algn="ctr"/>
            <a:r>
              <a:rPr lang="ru-RU" sz="2800" b="1" dirty="0" smtClean="0"/>
              <a:t>РОССИЙСКОЙ ФЕДЕРАЦИИ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843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" y="282155"/>
            <a:ext cx="2484782" cy="561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32" y="335838"/>
            <a:ext cx="1734879" cy="1156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139274"/>
            <a:ext cx="12192000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БЕЗОПАСНОСТЬ –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/>
              <a:t>ПРИОРИТЕТ №1 В АВИАЦИИ</a:t>
            </a:r>
            <a:endParaRPr lang="ru-RU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47" y="2902377"/>
            <a:ext cx="11275944" cy="298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574" y="172034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ГРАЖДАНСКИЕ БЕСПИЛОТНЫЕ АВИАЦИОННЫЕ СИСТЕМЫ</a:t>
            </a:r>
          </a:p>
          <a:p>
            <a:pPr algn="ctr"/>
            <a:r>
              <a:rPr lang="ru-RU" sz="2800" b="1" dirty="0" smtClean="0"/>
              <a:t>РОССИЙСКОЙ ФЕДЕРАЦИИ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086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92530" y="261921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ПРИРОДА РИСКОВ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71" y="2413505"/>
            <a:ext cx="3204000" cy="3204000"/>
          </a:xfrm>
          <a:prstGeom prst="rect">
            <a:avLst/>
          </a:prstGeom>
          <a:effectLst>
            <a:outerShdw blurRad="177800" sx="130000" sy="130000" algn="ctr" rotWithShape="0">
              <a:schemeClr val="tx1"/>
            </a:outerShdw>
            <a:softEdge rad="1778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92" y="2413505"/>
            <a:ext cx="3204000" cy="3204000"/>
          </a:xfrm>
          <a:prstGeom prst="rect">
            <a:avLst/>
          </a:prstGeom>
          <a:effectLst>
            <a:outerShdw blurRad="177800" dist="25400" sx="130000" sy="130000" algn="ctr" rotWithShape="0">
              <a:schemeClr val="tx1"/>
            </a:outerShdw>
            <a:softEdge rad="177800"/>
          </a:effectLst>
        </p:spPr>
      </p:pic>
      <p:sp>
        <p:nvSpPr>
          <p:cNvPr id="13" name="TextBox 12"/>
          <p:cNvSpPr txBox="1"/>
          <p:nvPr/>
        </p:nvSpPr>
        <p:spPr>
          <a:xfrm>
            <a:off x="1168282" y="1211161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</a:t>
            </a:r>
            <a:r>
              <a:rPr lang="ru-RU" sz="2800" dirty="0" smtClean="0"/>
              <a:t>мышленный вред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46937" y="1211161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умышленный вред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27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92530" y="261921"/>
            <a:ext cx="1161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Умышленно – </a:t>
            </a:r>
            <a:r>
              <a:rPr lang="ru-RU" sz="2800" b="1" dirty="0" smtClean="0">
                <a:latin typeface="+mj-lt"/>
              </a:rPr>
              <a:t>атаки объектов и воздушных судов</a:t>
            </a:r>
            <a:endParaRPr lang="ru-RU" altLang="ru-RU" sz="2800" dirty="0"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5" y="1512052"/>
            <a:ext cx="2160000" cy="2160000"/>
          </a:xfrm>
          <a:prstGeom prst="rect">
            <a:avLst/>
          </a:prstGeom>
          <a:effectLst>
            <a:outerShdw blurRad="177800" sx="130000" sy="130000" algn="ctr" rotWithShape="0">
              <a:schemeClr val="tx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44" y="1512052"/>
            <a:ext cx="2160000" cy="2160000"/>
          </a:xfrm>
          <a:prstGeom prst="rect">
            <a:avLst/>
          </a:prstGeom>
          <a:effectLst>
            <a:outerShdw blurRad="177800" sx="130000" sy="130000" algn="ctr" rotWithShape="0">
              <a:schemeClr val="tx1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473" y="1512052"/>
            <a:ext cx="2160000" cy="2160000"/>
          </a:xfrm>
          <a:prstGeom prst="rect">
            <a:avLst/>
          </a:prstGeom>
          <a:effectLst>
            <a:outerShdw blurRad="177800" sx="130000" sy="130000" algn="ctr" rotWithShape="0">
              <a:schemeClr val="tx1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2160" y="4476083"/>
            <a:ext cx="2699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НИЗКАЯ СКОРОСТЬ</a:t>
            </a:r>
          </a:p>
          <a:p>
            <a:pPr algn="ctr"/>
            <a:endParaRPr lang="ru-RU" sz="1200" b="1" dirty="0">
              <a:latin typeface="+mj-lt"/>
            </a:endParaRPr>
          </a:p>
          <a:p>
            <a:pPr algn="ctr"/>
            <a:r>
              <a:rPr lang="ru-RU" sz="1200" b="1" dirty="0" smtClean="0">
                <a:latin typeface="+mj-lt"/>
              </a:rPr>
              <a:t>БЕЗ ТЯГИ НЕ ЛЕТИТ</a:t>
            </a:r>
            <a:endParaRPr lang="en-US" sz="1200" b="1" dirty="0" smtClean="0">
              <a:latin typeface="+mj-lt"/>
            </a:endParaRPr>
          </a:p>
          <a:p>
            <a:pPr algn="ctr"/>
            <a:endParaRPr lang="en-US" sz="1200" b="1" dirty="0" smtClean="0">
              <a:latin typeface="+mj-lt"/>
            </a:endParaRPr>
          </a:p>
          <a:p>
            <a:pPr algn="ctr"/>
            <a:r>
              <a:rPr lang="ru-RU" sz="1200" b="1" dirty="0" smtClean="0">
                <a:latin typeface="+mj-lt"/>
              </a:rPr>
              <a:t>ЧУВСТВИТЕЛЕН К РАДИПОМЕХАМ</a:t>
            </a:r>
            <a:endParaRPr lang="en-US" sz="1200" b="1" dirty="0" smtClean="0">
              <a:latin typeface="+mj-lt"/>
            </a:endParaRPr>
          </a:p>
          <a:p>
            <a:pPr algn="ctr"/>
            <a:endParaRPr lang="en-US" sz="1200" b="1" dirty="0">
              <a:latin typeface="+mj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+mj-lt"/>
              </a:rPr>
              <a:t>ШАНС ПОРАЖЕНИЯ ЦЕЛИ МАЛ</a:t>
            </a:r>
            <a:endParaRPr lang="en-US" altLang="ru-RU" sz="1200" b="1" dirty="0" smtClean="0">
              <a:latin typeface="+mj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1200" b="1" dirty="0">
              <a:latin typeface="+mj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+mj-lt"/>
              </a:rPr>
              <a:t>СТОИМОСТЬ - СРЕДНЯЯ</a:t>
            </a:r>
            <a:endParaRPr lang="ru-RU" altLang="ru-RU" sz="12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8054" y="4475077"/>
            <a:ext cx="282962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СРЕДНЯЯ СКОРОСТЬ</a:t>
            </a:r>
          </a:p>
          <a:p>
            <a:pPr algn="ctr"/>
            <a:endParaRPr lang="ru-RU" sz="1200" b="1" dirty="0">
              <a:latin typeface="+mj-lt"/>
            </a:endParaRPr>
          </a:p>
          <a:p>
            <a:pPr algn="ctr"/>
            <a:r>
              <a:rPr lang="ru-RU" sz="1200" b="1" dirty="0" smtClean="0">
                <a:latin typeface="+mj-lt"/>
              </a:rPr>
              <a:t>ПЛОХО ПЛАНИРУЕТ БЕЗ ТЯГИ</a:t>
            </a:r>
            <a:endParaRPr lang="en-US" sz="1200" b="1" dirty="0" smtClean="0">
              <a:latin typeface="+mj-lt"/>
            </a:endParaRPr>
          </a:p>
          <a:p>
            <a:pPr algn="ctr"/>
            <a:endParaRPr lang="en-US" sz="1200" b="1" dirty="0" smtClean="0">
              <a:latin typeface="+mj-lt"/>
            </a:endParaRPr>
          </a:p>
          <a:p>
            <a:pPr algn="ctr"/>
            <a:r>
              <a:rPr lang="ru-RU" sz="1200" b="1" dirty="0" smtClean="0">
                <a:latin typeface="+mj-lt"/>
              </a:rPr>
              <a:t>ЧУВСТВИТЕЛЕН К РАДИОПОМЕХАМ</a:t>
            </a:r>
            <a:endParaRPr lang="en-US" sz="1200" b="1" dirty="0" smtClean="0">
              <a:latin typeface="+mj-lt"/>
            </a:endParaRPr>
          </a:p>
          <a:p>
            <a:pPr algn="ctr"/>
            <a:endParaRPr lang="en-US" sz="1200" b="1" dirty="0">
              <a:latin typeface="+mj-lt"/>
            </a:endParaRPr>
          </a:p>
          <a:p>
            <a:pPr algn="ctr"/>
            <a:r>
              <a:rPr lang="ru-RU" altLang="ru-RU" sz="1200" b="1" dirty="0" smtClean="0">
                <a:latin typeface="+mj-lt"/>
              </a:rPr>
              <a:t>ШАНС ПОРАЖЕНИЯ ЦЕЛИ МАЛ</a:t>
            </a:r>
            <a:endParaRPr lang="en-US" altLang="ru-RU" sz="1200" b="1" dirty="0" smtClean="0">
              <a:latin typeface="+mj-lt"/>
            </a:endParaRPr>
          </a:p>
          <a:p>
            <a:pPr algn="ctr"/>
            <a:endParaRPr lang="en-US" altLang="ru-RU" sz="1200" b="1" dirty="0">
              <a:latin typeface="+mj-lt"/>
            </a:endParaRPr>
          </a:p>
          <a:p>
            <a:pPr algn="ctr"/>
            <a:r>
              <a:rPr lang="ru-RU" altLang="ru-RU" sz="1200" b="1" dirty="0" smtClean="0">
                <a:latin typeface="+mj-lt"/>
              </a:rPr>
              <a:t>СТОИМОСТЬ - НИЗКАЯ</a:t>
            </a:r>
            <a:endParaRPr lang="ru-RU" altLang="ru-RU" sz="1200" b="1" dirty="0">
              <a:latin typeface="+mj-lt"/>
            </a:endParaRPr>
          </a:p>
          <a:p>
            <a:pPr algn="ctr"/>
            <a:endParaRPr lang="ru-RU" sz="1200" b="1" dirty="0">
              <a:latin typeface="+mj-lt"/>
            </a:endParaRPr>
          </a:p>
          <a:p>
            <a:pPr algn="ctr"/>
            <a:endParaRPr lang="ru-RU" sz="12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6787" y="4476083"/>
            <a:ext cx="29466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ОЧЕНЬ ВЫСОКАЯ СКОРОСТЬ</a:t>
            </a:r>
          </a:p>
          <a:p>
            <a:pPr algn="ctr"/>
            <a:endParaRPr lang="ru-RU" sz="1200" b="1" dirty="0">
              <a:latin typeface="+mj-lt"/>
            </a:endParaRPr>
          </a:p>
          <a:p>
            <a:pPr algn="ctr"/>
            <a:r>
              <a:rPr lang="ru-RU" sz="1200" b="1" dirty="0" smtClean="0">
                <a:latin typeface="+mj-lt"/>
              </a:rPr>
              <a:t>ДОЛЕТИТ И БЕЗ ТЯГИ</a:t>
            </a:r>
            <a:endParaRPr lang="en-US" sz="1200" b="1" dirty="0" smtClean="0">
              <a:latin typeface="+mj-lt"/>
            </a:endParaRPr>
          </a:p>
          <a:p>
            <a:pPr algn="ctr"/>
            <a:endParaRPr lang="en-US" sz="1200" b="1" dirty="0" smtClean="0">
              <a:latin typeface="+mj-lt"/>
            </a:endParaRPr>
          </a:p>
          <a:p>
            <a:pPr algn="ctr"/>
            <a:r>
              <a:rPr lang="ru-RU" sz="1200" b="1" dirty="0" smtClean="0">
                <a:latin typeface="+mj-lt"/>
              </a:rPr>
              <a:t>НЕ ЧУВСТВИТЕЛЕН К ПОМЕХАМ</a:t>
            </a:r>
            <a:endParaRPr lang="en-US" sz="1200" b="1" dirty="0" smtClean="0">
              <a:latin typeface="+mj-lt"/>
            </a:endParaRPr>
          </a:p>
          <a:p>
            <a:pPr algn="ctr"/>
            <a:endParaRPr lang="en-US" sz="1200" b="1" dirty="0">
              <a:latin typeface="+mj-lt"/>
            </a:endParaRPr>
          </a:p>
          <a:p>
            <a:pPr algn="ctr"/>
            <a:r>
              <a:rPr lang="ru-RU" altLang="ru-RU" sz="1200" b="1" dirty="0" smtClean="0">
                <a:latin typeface="+mj-lt"/>
              </a:rPr>
              <a:t>ВЫСОКИЙ ШАНС ПОРАЖЕНИЯ ЦЕЛИ</a:t>
            </a:r>
            <a:endParaRPr lang="en-US" altLang="ru-RU" sz="1200" b="1" dirty="0" smtClean="0">
              <a:latin typeface="+mj-lt"/>
            </a:endParaRPr>
          </a:p>
          <a:p>
            <a:pPr algn="ctr"/>
            <a:endParaRPr lang="en-US" altLang="ru-RU" sz="1200" b="1" dirty="0">
              <a:latin typeface="+mj-lt"/>
            </a:endParaRPr>
          </a:p>
          <a:p>
            <a:pPr algn="ctr"/>
            <a:r>
              <a:rPr lang="ru-RU" altLang="ru-RU" sz="1200" b="1" dirty="0" smtClean="0">
                <a:latin typeface="+mj-lt"/>
              </a:rPr>
              <a:t>СТОИМОСТЬ - ВЫСОКАЯ</a:t>
            </a:r>
            <a:endParaRPr lang="ru-RU" altLang="ru-RU" sz="1200" b="1" dirty="0">
              <a:latin typeface="+mj-lt"/>
            </a:endParaRPr>
          </a:p>
          <a:p>
            <a:pPr algn="ctr"/>
            <a:endParaRPr lang="ru-RU" sz="1200" b="1" dirty="0">
              <a:latin typeface="+mj-lt"/>
            </a:endParaRPr>
          </a:p>
          <a:p>
            <a:pPr algn="ctr"/>
            <a:endParaRPr lang="ru-RU" sz="1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5899" y="2770909"/>
            <a:ext cx="593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+mj-lt"/>
              </a:rPr>
              <a:t>-</a:t>
            </a:r>
            <a:endParaRPr lang="ru-RU" sz="9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2184" y="2770909"/>
            <a:ext cx="593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+mj-lt"/>
              </a:rPr>
              <a:t>-</a:t>
            </a:r>
            <a:endParaRPr lang="ru-RU" sz="9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4394" y="314371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+</a:t>
            </a:r>
            <a:endParaRPr lang="ru-RU" sz="2400" b="1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15551" y="2912881"/>
            <a:ext cx="59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+mj-lt"/>
              </a:rPr>
              <a:t>+</a:t>
            </a:r>
            <a:endParaRPr lang="ru-RU" sz="54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6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92530" y="261921"/>
            <a:ext cx="1164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latin typeface="+mj-lt"/>
              </a:rPr>
              <a:t>Умышленно – перехват управления (</a:t>
            </a:r>
            <a:r>
              <a:rPr lang="ru-RU" altLang="ru-RU" sz="2800" b="1" dirty="0" err="1" smtClean="0">
                <a:latin typeface="+mj-lt"/>
              </a:rPr>
              <a:t>кибератака</a:t>
            </a:r>
            <a:r>
              <a:rPr lang="ru-RU" altLang="ru-RU" sz="2800" b="1" dirty="0" smtClean="0">
                <a:latin typeface="+mj-lt"/>
              </a:rPr>
              <a:t>)</a:t>
            </a:r>
            <a:endParaRPr lang="ru-RU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781" y="5765621"/>
            <a:ext cx="9550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НЕВИДИМОСТЬ</a:t>
            </a:r>
            <a:r>
              <a:rPr lang="en-US" sz="2000" b="1" dirty="0" smtClean="0">
                <a:latin typeface="+mj-lt"/>
              </a:rPr>
              <a:t>	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     </a:t>
            </a:r>
            <a:r>
              <a:rPr lang="ru-RU" altLang="ru-RU" sz="2000" b="1" dirty="0" smtClean="0">
                <a:latin typeface="+mj-lt"/>
              </a:rPr>
              <a:t>ВЫСОКАЯ ЭФФЕКТИВНОСТЬ		</a:t>
            </a:r>
            <a:r>
              <a:rPr lang="ru-RU" sz="2000" b="1" dirty="0" smtClean="0">
                <a:latin typeface="+mj-lt"/>
              </a:rPr>
              <a:t>НИЗКАЯ ЦЕНА</a:t>
            </a:r>
            <a:endParaRPr lang="ru-RU" altLang="ru-RU" sz="1200" b="1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9" y="1184022"/>
            <a:ext cx="3600000" cy="3600000"/>
          </a:xfrm>
          <a:prstGeom prst="rect">
            <a:avLst/>
          </a:prstGeom>
          <a:effectLst>
            <a:outerShdw blurRad="647700" sx="113000" sy="113000" algn="ctr" rotWithShape="0">
              <a:schemeClr val="bg1"/>
            </a:outerShdw>
            <a:softEdge rad="2159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882" y="3298200"/>
            <a:ext cx="2105823" cy="19766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54" y="1069290"/>
            <a:ext cx="4883970" cy="12226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2" y="3298200"/>
            <a:ext cx="3134809" cy="13923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31" y="902831"/>
            <a:ext cx="2694869" cy="179957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440545" y="2055091"/>
            <a:ext cx="2318327" cy="136236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754254" y="1922131"/>
            <a:ext cx="2191882" cy="149532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62496" y="3417455"/>
            <a:ext cx="309637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754254" y="3417455"/>
            <a:ext cx="4046107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3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0" y="2780146"/>
            <a:ext cx="12192000" cy="174567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487056" y="2128983"/>
            <a:ext cx="9019308" cy="239683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inheri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530" y="261921"/>
            <a:ext cx="10824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НЕ умышленно – встреча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в контролируемом ВП</a:t>
            </a:r>
            <a:endParaRPr lang="ru-RU" altLang="ru-RU" sz="2800" dirty="0">
              <a:latin typeface="+mj-lt"/>
            </a:endParaRPr>
          </a:p>
          <a:p>
            <a:endParaRPr lang="ru-RU" sz="2800" b="1" dirty="0" smtClean="0">
              <a:latin typeface="+mj-lt"/>
            </a:endParaRPr>
          </a:p>
          <a:p>
            <a:endParaRPr lang="ru-RU" sz="2800" b="1" dirty="0">
              <a:latin typeface="+mj-lt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001818" y="1459346"/>
            <a:ext cx="5885832" cy="3066472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inheri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8717" y="2259553"/>
            <a:ext cx="2176302" cy="2042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64" y="1927893"/>
            <a:ext cx="1701648" cy="81383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383104" y="1662415"/>
            <a:ext cx="2278251" cy="138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inheri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7056" y="4953493"/>
            <a:ext cx="10584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 Диспетчеру связаться с внешним пилотом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 В красной зоне обезвредить нарушителя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34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03770" y="4736407"/>
            <a:ext cx="2217954" cy="1482130"/>
            <a:chOff x="-634103" y="5078188"/>
            <a:chExt cx="2217954" cy="1482130"/>
          </a:xfrm>
        </p:grpSpPr>
        <p:sp>
          <p:nvSpPr>
            <p:cNvPr id="23" name="Блок-схема: узел 22"/>
            <p:cNvSpPr/>
            <p:nvPr/>
          </p:nvSpPr>
          <p:spPr>
            <a:xfrm>
              <a:off x="309234" y="5310995"/>
              <a:ext cx="1274617" cy="124377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279400" sx="130000" sy="130000" algn="ctr" rotWithShape="0">
                <a:srgbClr val="FDF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634103" y="5078188"/>
              <a:ext cx="2100971" cy="1482130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768737" y="3712379"/>
            <a:ext cx="1306853" cy="1277055"/>
            <a:chOff x="1965796" y="4175251"/>
            <a:chExt cx="1306853" cy="1277055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1965796" y="4175251"/>
              <a:ext cx="1306853" cy="1277055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>
            <a:xfrm>
              <a:off x="2256689" y="4471617"/>
              <a:ext cx="725065" cy="72766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С2</a:t>
              </a:r>
              <a:endParaRPr lang="ru-RU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561496" y="1854136"/>
            <a:ext cx="7178391" cy="2089007"/>
            <a:chOff x="2640701" y="1428224"/>
            <a:chExt cx="7178391" cy="2089007"/>
          </a:xfrm>
        </p:grpSpPr>
        <p:sp>
          <p:nvSpPr>
            <p:cNvPr id="11" name="Блок-схема: узел 10"/>
            <p:cNvSpPr/>
            <p:nvPr/>
          </p:nvSpPr>
          <p:spPr>
            <a:xfrm>
              <a:off x="6937082" y="1429231"/>
              <a:ext cx="2088000" cy="2088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279400" sx="130000" sy="130000" algn="ctr" rotWithShape="0">
                <a:srgbClr val="FDF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3011628" y="1429231"/>
              <a:ext cx="2088000" cy="2088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279400" sx="130000" sy="130000" algn="ctr" rotWithShape="0">
                <a:srgbClr val="FDF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16562" y="1428224"/>
              <a:ext cx="3902530" cy="181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1373">
              <a:off x="2640701" y="1895584"/>
              <a:ext cx="2715304" cy="120604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492530" y="261921"/>
            <a:ext cx="9478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Не умышленно – встреча в НЕ контролируемом ВП</a:t>
            </a:r>
            <a:endParaRPr lang="ru-RU" altLang="ru-RU" sz="2800" dirty="0">
              <a:latin typeface="+mj-lt"/>
            </a:endParaRPr>
          </a:p>
          <a:p>
            <a:endParaRPr lang="ru-RU" sz="2800" b="1" dirty="0" smtClean="0">
              <a:latin typeface="+mj-lt"/>
            </a:endParaRPr>
          </a:p>
          <a:p>
            <a:endParaRPr lang="ru-RU" sz="28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9148" y="4736407"/>
            <a:ext cx="6888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/>
              <a:t> Кто и Как наблюдает?</a:t>
            </a:r>
          </a:p>
          <a:p>
            <a:pPr marL="342900" indent="-342900">
              <a:buAutoNum type="arabicPeriod"/>
            </a:pPr>
            <a:r>
              <a:rPr lang="ru-RU" sz="4000" dirty="0" smtClean="0"/>
              <a:t> Обмен сообщениями?</a:t>
            </a:r>
          </a:p>
        </p:txBody>
      </p:sp>
    </p:spTree>
    <p:extLst>
      <p:ext uri="{BB962C8B-B14F-4D97-AF65-F5344CB8AC3E}">
        <p14:creationId xmlns:p14="http://schemas.microsoft.com/office/powerpoint/2010/main" val="18136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" y="282155"/>
            <a:ext cx="2484782" cy="561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32" y="335838"/>
            <a:ext cx="1734879" cy="1156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139274"/>
            <a:ext cx="12192000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РАЗВИТИЕ И РОСТ ЭКОНОМИКИ –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/>
              <a:t>ПРИОРИТЕТ №1 ГОСУДАРСТВА</a:t>
            </a:r>
            <a:endParaRPr lang="ru-RU" sz="36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47" y="2902377"/>
            <a:ext cx="11275944" cy="298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574" y="172034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ГРАЖДАНСКИЕ БЕСПИЛОТНЫЕ АВИАЦИОННЫЕ СИСТЕМЫ</a:t>
            </a:r>
          </a:p>
          <a:p>
            <a:pPr algn="ctr"/>
            <a:r>
              <a:rPr lang="ru-RU" sz="2800" b="1" dirty="0" smtClean="0"/>
              <a:t>РОССИЙСКОЙ ФЕДЕРАЦИИ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895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4767</TotalTime>
  <Words>321</Words>
  <Application>Microsoft Office PowerPoint</Application>
  <PresentationFormat>Широкоэкранный</PresentationFormat>
  <Paragraphs>89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inherit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ДРОНЫ: будущее наступило</dc:title>
  <dc:creator>Dell</dc:creator>
  <cp:lastModifiedBy>Gleb</cp:lastModifiedBy>
  <cp:revision>348</cp:revision>
  <dcterms:created xsi:type="dcterms:W3CDTF">2017-10-01T09:34:35Z</dcterms:created>
  <dcterms:modified xsi:type="dcterms:W3CDTF">2018-06-08T05:31:55Z</dcterms:modified>
</cp:coreProperties>
</file>